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78" r:id="rId14"/>
    <p:sldId id="276" r:id="rId15"/>
    <p:sldId id="269" r:id="rId16"/>
    <p:sldId id="270" r:id="rId17"/>
    <p:sldId id="277" r:id="rId18"/>
    <p:sldId id="272"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45" d="100"/>
          <a:sy n="145" d="100"/>
        </p:scale>
        <p:origin x="1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Grade</a:t>
            </a:r>
          </a:p>
        </c:rich>
      </c:tx>
      <c:layout>
        <c:manualLayout>
          <c:xMode val="edge"/>
          <c:yMode val="edge"/>
          <c:x val="6.1046056486751155E-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760639243607406"/>
          <c:y val="4.2457052922865807E-2"/>
          <c:w val="0.82469327104316759"/>
          <c:h val="0.72684462524956361"/>
        </c:manualLayout>
      </c:layout>
      <c:pieChart>
        <c:varyColors val="1"/>
        <c:ser>
          <c:idx val="0"/>
          <c:order val="0"/>
          <c:tx>
            <c:strRef>
              <c:f>Sheet1!$B$1</c:f>
              <c:strCache>
                <c:ptCount val="1"/>
                <c:pt idx="0">
                  <c:v>Sales</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544-47D5-8F4E-8E4DF2D5D1CA}"/>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544-47D5-8F4E-8E4DF2D5D1CA}"/>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544-47D5-8F4E-8E4DF2D5D1CA}"/>
              </c:ext>
            </c:extLst>
          </c:dPt>
          <c:dLbls>
            <c:dLbl>
              <c:idx val="0"/>
              <c:tx>
                <c:rich>
                  <a:bodyPr/>
                  <a:lstStyle/>
                  <a:p>
                    <a:fld id="{A6EBA786-165B-48D0-BB73-CEDB86383321}" type="PERCENTAGE">
                      <a:rPr lang="en-US" sz="1600" b="1"/>
                      <a:pPr/>
                      <a:t>[PERCENTAGE]</a:t>
                    </a:fld>
                    <a:endParaRPr lang="en-US"/>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544-47D5-8F4E-8E4DF2D5D1CA}"/>
                </c:ext>
              </c:extLst>
            </c:dLbl>
            <c:dLbl>
              <c:idx val="1"/>
              <c:tx>
                <c:rich>
                  <a:bodyPr/>
                  <a:lstStyle/>
                  <a:p>
                    <a:fld id="{96540685-51AB-4ED4-A176-F84A9C9921A8}" type="PERCENTAGE">
                      <a:rPr lang="en-US" sz="1400" b="1"/>
                      <a:pPr/>
                      <a:t>[PERCENTAGE]</a:t>
                    </a:fld>
                    <a:endParaRPr lang="en-US"/>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544-47D5-8F4E-8E4DF2D5D1CA}"/>
                </c:ext>
              </c:extLst>
            </c:dLbl>
            <c:dLbl>
              <c:idx val="2"/>
              <c:tx>
                <c:rich>
                  <a:bodyPr/>
                  <a:lstStyle/>
                  <a:p>
                    <a:fld id="{4E0E9B09-58D5-4041-9192-8FB5D6674E54}" type="PERCENTAGE">
                      <a:rPr lang="en-US" sz="1400" b="1"/>
                      <a:pPr/>
                      <a:t>[PERCENTAGE]</a:t>
                    </a:fld>
                    <a:endParaRPr lang="en-US"/>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544-47D5-8F4E-8E4DF2D5D1C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Quizzes (50%)</c:v>
                </c:pt>
                <c:pt idx="1">
                  <c:v>Problem Sets (40%)</c:v>
                </c:pt>
                <c:pt idx="2">
                  <c:v>Engagement (10%)</c:v>
                </c:pt>
              </c:strCache>
            </c:strRef>
          </c:cat>
          <c:val>
            <c:numRef>
              <c:f>Sheet1!$B$2:$B$4</c:f>
              <c:numCache>
                <c:formatCode>General</c:formatCode>
                <c:ptCount val="3"/>
                <c:pt idx="0">
                  <c:v>50</c:v>
                </c:pt>
                <c:pt idx="1">
                  <c:v>40</c:v>
                </c:pt>
                <c:pt idx="2">
                  <c:v>10</c:v>
                </c:pt>
              </c:numCache>
            </c:numRef>
          </c:val>
          <c:extLst>
            <c:ext xmlns:c16="http://schemas.microsoft.com/office/drawing/2014/chart" uri="{C3380CC4-5D6E-409C-BE32-E72D297353CC}">
              <c16:uniqueId val="{00000000-E102-42FA-97B4-1CA1787D11A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2.5115623105466171E-2"/>
          <c:y val="0.78998026601601157"/>
          <c:w val="0.93444940097448859"/>
          <c:h val="0.19089561367469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E530-CB9C-E1C9-E926-334DA8264E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3793A8-4237-5D41-A1CF-9D3E2BBE5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4A26B5-B16B-9813-3F87-988023783B81}"/>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5" name="Footer Placeholder 4">
            <a:extLst>
              <a:ext uri="{FF2B5EF4-FFF2-40B4-BE49-F238E27FC236}">
                <a16:creationId xmlns:a16="http://schemas.microsoft.com/office/drawing/2014/main" id="{5FDC52A3-FCD6-60AD-4691-763352869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C7F5C-D5D2-F0B2-EF92-9861171FED00}"/>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92978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7D68-846D-EC0F-712C-66AFD48E6B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FCC0F0-DA07-B15B-18EA-0450FF2F52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551A7-64BC-3B99-0BAC-2159B055D229}"/>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5" name="Footer Placeholder 4">
            <a:extLst>
              <a:ext uri="{FF2B5EF4-FFF2-40B4-BE49-F238E27FC236}">
                <a16:creationId xmlns:a16="http://schemas.microsoft.com/office/drawing/2014/main" id="{FE71A232-D1C5-7578-A292-AE1513FF2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6D34B-B195-09C5-130C-381538D10763}"/>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411207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D1DCC-EE49-125E-12DF-B9BFE6ACCE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42D07-D6A5-3D3F-90C7-F4F9530232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CCB5D-F89A-1438-93E2-060EBBDEED50}"/>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5" name="Footer Placeholder 4">
            <a:extLst>
              <a:ext uri="{FF2B5EF4-FFF2-40B4-BE49-F238E27FC236}">
                <a16:creationId xmlns:a16="http://schemas.microsoft.com/office/drawing/2014/main" id="{3AE2C3BE-9D3F-0C73-AD31-45C59E805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5424-0B31-AC4A-2208-9EDC91233F71}"/>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301378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8EAE-6387-460F-D1BD-0412E2953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A4AA4-AC2A-3F08-ECCE-8FAFA526AB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4848A-9418-FDDE-052D-2B442533D599}"/>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5" name="Footer Placeholder 4">
            <a:extLst>
              <a:ext uri="{FF2B5EF4-FFF2-40B4-BE49-F238E27FC236}">
                <a16:creationId xmlns:a16="http://schemas.microsoft.com/office/drawing/2014/main" id="{F1E22033-7890-51DE-C46E-ABE401C42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D472B-579D-EDC2-1A16-765E3811F15A}"/>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141598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CC8B-99A3-8EBD-B30A-90A7411EAE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F3170D-89EF-3C04-5A80-4B7935D7AF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0BE25C-735A-A4E5-ECC8-9503F1CD5358}"/>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5" name="Footer Placeholder 4">
            <a:extLst>
              <a:ext uri="{FF2B5EF4-FFF2-40B4-BE49-F238E27FC236}">
                <a16:creationId xmlns:a16="http://schemas.microsoft.com/office/drawing/2014/main" id="{E1EFE03C-6F02-1E0E-15C8-0F4C501CF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5902F-7D16-B01C-FF44-BA51F95426C8}"/>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405314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67BC-0E57-7F2D-3DD5-359F6F474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DBCE7-536D-FD42-006E-21AACC8FB7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914E6D-8563-4DF3-EE22-37EB94AF27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AB590-9362-B4FB-5D85-5D1283F6B884}"/>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6" name="Footer Placeholder 5">
            <a:extLst>
              <a:ext uri="{FF2B5EF4-FFF2-40B4-BE49-F238E27FC236}">
                <a16:creationId xmlns:a16="http://schemas.microsoft.com/office/drawing/2014/main" id="{B056E827-A096-C82B-A08F-E489BC8FBA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E54C9-8C39-C659-D12A-E5CEDB408BD4}"/>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41872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AED4-A6EA-4A2C-BB4C-ED925B0E80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9A83EC-D8FD-D1EA-63F0-2E46040DA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5EAACC-C61E-1982-7E93-34F38487ED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179C6C-93ED-0D60-087D-69D0200B26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11BD9A-232B-296D-D8CF-010856E19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2976A2-59DD-A784-8FCC-73B94AF7B47B}"/>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8" name="Footer Placeholder 7">
            <a:extLst>
              <a:ext uri="{FF2B5EF4-FFF2-40B4-BE49-F238E27FC236}">
                <a16:creationId xmlns:a16="http://schemas.microsoft.com/office/drawing/2014/main" id="{E41433B7-8324-A68A-6FEB-08C7B21407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D29B5D-BFD9-4A43-EAA4-0497606009B0}"/>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21141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FEB9-8C72-C96C-21AC-BE2FF9F6C3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8E0A6C-5820-B89E-1249-B070C3AAEED1}"/>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4" name="Footer Placeholder 3">
            <a:extLst>
              <a:ext uri="{FF2B5EF4-FFF2-40B4-BE49-F238E27FC236}">
                <a16:creationId xmlns:a16="http://schemas.microsoft.com/office/drawing/2014/main" id="{E5DA14CA-FB40-CE8D-B870-0F2FE4F5CB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C0CC3-2D1C-E89E-CC4D-351C6EF4080B}"/>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223136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84C51-58CA-B3D6-66F3-6D6660DAC701}"/>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3" name="Footer Placeholder 2">
            <a:extLst>
              <a:ext uri="{FF2B5EF4-FFF2-40B4-BE49-F238E27FC236}">
                <a16:creationId xmlns:a16="http://schemas.microsoft.com/office/drawing/2014/main" id="{1DB786D9-9FE9-3ED7-7C10-8B941BF17E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332CE4-7B93-56CE-2966-937795F20FBB}"/>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2437192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C999-F60F-43E1-F2A9-5C55D6E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DB563F-ABFC-D2ED-4AAA-E8893F8C3F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E3742-8997-2E8E-E2E4-DBAEE8042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D1258-9A7F-C89A-7EC9-50DDF8A888DE}"/>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6" name="Footer Placeholder 5">
            <a:extLst>
              <a:ext uri="{FF2B5EF4-FFF2-40B4-BE49-F238E27FC236}">
                <a16:creationId xmlns:a16="http://schemas.microsoft.com/office/drawing/2014/main" id="{8FAB5F64-DA01-5112-3254-1E6E518F7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B9E2B-0F43-F479-ABC0-AE3428869186}"/>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4008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1781-9B4B-C5C6-A094-4E698D967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8D9B8E-B67C-46D0-7002-D34FF6A19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B7C01-35A6-F9BC-40BA-63C2BCB93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0CBB03-1CB9-951A-3CF1-D96EA51FE782}"/>
              </a:ext>
            </a:extLst>
          </p:cNvPr>
          <p:cNvSpPr>
            <a:spLocks noGrp="1"/>
          </p:cNvSpPr>
          <p:nvPr>
            <p:ph type="dt" sz="half" idx="10"/>
          </p:nvPr>
        </p:nvSpPr>
        <p:spPr/>
        <p:txBody>
          <a:bodyPr/>
          <a:lstStyle/>
          <a:p>
            <a:fld id="{02B9791D-77AD-46DE-B102-5D7EA2F0191D}" type="datetimeFigureOut">
              <a:rPr lang="en-US" smtClean="0"/>
              <a:t>6/17/2025</a:t>
            </a:fld>
            <a:endParaRPr lang="en-US"/>
          </a:p>
        </p:txBody>
      </p:sp>
      <p:sp>
        <p:nvSpPr>
          <p:cNvPr id="6" name="Footer Placeholder 5">
            <a:extLst>
              <a:ext uri="{FF2B5EF4-FFF2-40B4-BE49-F238E27FC236}">
                <a16:creationId xmlns:a16="http://schemas.microsoft.com/office/drawing/2014/main" id="{472115DC-DCF7-B3F7-B85F-8AF4ABB83A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6187B-C0AE-0432-29F0-ACD38AF4C1CF}"/>
              </a:ext>
            </a:extLst>
          </p:cNvPr>
          <p:cNvSpPr>
            <a:spLocks noGrp="1"/>
          </p:cNvSpPr>
          <p:nvPr>
            <p:ph type="sldNum" sz="quarter" idx="12"/>
          </p:nvPr>
        </p:nvSpPr>
        <p:spPr/>
        <p:txBody>
          <a:bodyPr/>
          <a:lstStyle/>
          <a:p>
            <a:fld id="{D86569FD-7FD0-46A2-BE1D-5CAE9CBE359E}" type="slidenum">
              <a:rPr lang="en-US" smtClean="0"/>
              <a:t>‹#›</a:t>
            </a:fld>
            <a:endParaRPr lang="en-US"/>
          </a:p>
        </p:txBody>
      </p:sp>
    </p:spTree>
    <p:extLst>
      <p:ext uri="{BB962C8B-B14F-4D97-AF65-F5344CB8AC3E}">
        <p14:creationId xmlns:p14="http://schemas.microsoft.com/office/powerpoint/2010/main" val="239911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04238D-260B-27F5-60A3-1A755E0554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1BF353-388F-7175-894B-7DB0D2901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E9B87-4756-7778-BCF0-144FECA5E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2B9791D-77AD-46DE-B102-5D7EA2F0191D}" type="datetimeFigureOut">
              <a:rPr lang="en-US" smtClean="0"/>
              <a:t>6/17/2025</a:t>
            </a:fld>
            <a:endParaRPr lang="en-US"/>
          </a:p>
        </p:txBody>
      </p:sp>
      <p:sp>
        <p:nvSpPr>
          <p:cNvPr id="5" name="Footer Placeholder 4">
            <a:extLst>
              <a:ext uri="{FF2B5EF4-FFF2-40B4-BE49-F238E27FC236}">
                <a16:creationId xmlns:a16="http://schemas.microsoft.com/office/drawing/2014/main" id="{8550EDE5-A713-56BF-98D3-B23455521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95BB63-ECC7-CCC3-E6D3-4BA4A1009A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6569FD-7FD0-46A2-BE1D-5CAE9CBE359E}" type="slidenum">
              <a:rPr lang="en-US" smtClean="0"/>
              <a:t>‹#›</a:t>
            </a:fld>
            <a:endParaRPr lang="en-US"/>
          </a:p>
        </p:txBody>
      </p:sp>
    </p:spTree>
    <p:extLst>
      <p:ext uri="{BB962C8B-B14F-4D97-AF65-F5344CB8AC3E}">
        <p14:creationId xmlns:p14="http://schemas.microsoft.com/office/powerpoint/2010/main" val="3427397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ollegeconnect.emory.edu/register/self-cert-student-absenc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habnam.shahrezaei@emory.edu" TargetMode="External"/><Relationship Id="rId2" Type="http://schemas.openxmlformats.org/officeDocument/2006/relationships/hyperlink" Target="https://emory.zoom.us/j/97939743702"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braries.emory.edu/materials/affordable-teaching-materials"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accessibility@emory.edu" TargetMode="External"/><Relationship Id="rId2" Type="http://schemas.openxmlformats.org/officeDocument/2006/relationships/hyperlink" Target="https://accessibility.emory.edu/students/index.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classes@emory.edu" TargetMode="External"/><Relationship Id="rId7" Type="http://schemas.openxmlformats.org/officeDocument/2006/relationships/hyperlink" Target="https://support.zoom.us/hc/en-us" TargetMode="External"/><Relationship Id="rId2" Type="http://schemas.openxmlformats.org/officeDocument/2006/relationships/hyperlink" Target="https://classes.emory.edu/" TargetMode="External"/><Relationship Id="rId1" Type="http://schemas.openxmlformats.org/officeDocument/2006/relationships/slideLayout" Target="../slideLayouts/slideLayout2.xml"/><Relationship Id="rId6" Type="http://schemas.openxmlformats.org/officeDocument/2006/relationships/hyperlink" Target="https://emory.zoom.u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catalog.college.emory.edu/policies/honor-code.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ED840-286C-9395-4904-2950426270A7}"/>
              </a:ext>
            </a:extLst>
          </p:cNvPr>
          <p:cNvSpPr>
            <a:spLocks noGrp="1"/>
          </p:cNvSpPr>
          <p:nvPr>
            <p:ph type="ctrTitle"/>
          </p:nvPr>
        </p:nvSpPr>
        <p:spPr>
          <a:xfrm>
            <a:off x="411478" y="871507"/>
            <a:ext cx="4741545" cy="1189784"/>
          </a:xfrm>
        </p:spPr>
        <p:txBody>
          <a:bodyPr vert="horz" lIns="91440" tIns="45720" rIns="91440" bIns="45720" rtlCol="0" anchor="b">
            <a:normAutofit/>
          </a:bodyPr>
          <a:lstStyle/>
          <a:p>
            <a:r>
              <a:rPr lang="en-US" sz="3400" b="1" dirty="0"/>
              <a:t>Economics 112 Syllabus</a:t>
            </a:r>
            <a:br>
              <a:rPr lang="en-US" sz="3400" dirty="0"/>
            </a:br>
            <a:r>
              <a:rPr lang="en-US" sz="2800" b="1" dirty="0"/>
              <a:t>Shabnam Shahrezaei</a:t>
            </a:r>
            <a:endParaRPr lang="en-US" sz="3400" b="1" dirty="0"/>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35F679F2-1B4F-74A7-15D6-6B987A4CD883}"/>
              </a:ext>
            </a:extLst>
          </p:cNvPr>
          <p:cNvSpPr>
            <a:spLocks noGrp="1"/>
          </p:cNvSpPr>
          <p:nvPr>
            <p:ph type="subTitle" idx="1"/>
          </p:nvPr>
        </p:nvSpPr>
        <p:spPr>
          <a:xfrm>
            <a:off x="411478" y="2528997"/>
            <a:ext cx="5415389" cy="3429001"/>
          </a:xfrm>
        </p:spPr>
        <p:txBody>
          <a:bodyPr vert="horz" lIns="91440" tIns="45720" rIns="91440" bIns="45720" rtlCol="0" anchor="t">
            <a:normAutofit/>
          </a:bodyPr>
          <a:lstStyle/>
          <a:p>
            <a:pPr marL="571500" indent="-342900" algn="l">
              <a:buFont typeface="+mj-lt"/>
              <a:buAutoNum type="arabicPeriod"/>
            </a:pPr>
            <a:r>
              <a:rPr lang="en-US" sz="1800" dirty="0"/>
              <a:t>Instructor and Availabilities</a:t>
            </a:r>
          </a:p>
          <a:p>
            <a:pPr marL="571500" indent="-342900" algn="l">
              <a:buFont typeface="+mj-lt"/>
              <a:buAutoNum type="arabicPeriod"/>
            </a:pPr>
            <a:r>
              <a:rPr lang="en-US" sz="1800" dirty="0"/>
              <a:t>Textbook and Reading References</a:t>
            </a:r>
          </a:p>
          <a:p>
            <a:pPr marL="571500" indent="-342900" algn="l">
              <a:buFont typeface="+mj-lt"/>
              <a:buAutoNum type="arabicPeriod"/>
            </a:pPr>
            <a:r>
              <a:rPr lang="en-US" sz="1800" dirty="0"/>
              <a:t>Problem Sets, Assessments, Grading</a:t>
            </a:r>
          </a:p>
          <a:p>
            <a:pPr marL="571500" indent="-342900" algn="l">
              <a:buFont typeface="+mj-lt"/>
              <a:buAutoNum type="arabicPeriod"/>
            </a:pPr>
            <a:r>
              <a:rPr lang="en-US" sz="1800" dirty="0"/>
              <a:t>Technology and Communication Platforms</a:t>
            </a:r>
          </a:p>
          <a:p>
            <a:pPr marL="571500" indent="-342900" algn="l">
              <a:buFont typeface="+mj-lt"/>
              <a:buAutoNum type="arabicPeriod"/>
            </a:pPr>
            <a:r>
              <a:rPr lang="en-US" sz="1800" dirty="0"/>
              <a:t>Class Expectations and Etiquette Rules</a:t>
            </a:r>
          </a:p>
          <a:p>
            <a:pPr marL="571500" indent="-342900" algn="l">
              <a:buFont typeface="+mj-lt"/>
              <a:buAutoNum type="arabicPeriod"/>
            </a:pPr>
            <a:r>
              <a:rPr lang="en-US" sz="1800" dirty="0"/>
              <a:t>Important Dates and Deadlines</a:t>
            </a:r>
          </a:p>
          <a:p>
            <a:pPr marL="571500" indent="-342900" algn="l">
              <a:buFont typeface="+mj-lt"/>
              <a:buAutoNum type="arabicPeriod"/>
            </a:pPr>
            <a:r>
              <a:rPr lang="en-US" sz="1800" dirty="0"/>
              <a:t>Weekly Topical Coverage, Objectives, Tasks</a:t>
            </a:r>
          </a:p>
          <a:p>
            <a:pPr marL="571500" indent="-342900" algn="l">
              <a:buFont typeface="+mj-lt"/>
              <a:buAutoNum type="arabicPeriod"/>
            </a:pPr>
            <a:r>
              <a:rPr lang="en-US" sz="1800" dirty="0"/>
              <a:t>Important Policies</a:t>
            </a:r>
          </a:p>
          <a:p>
            <a:pPr marL="571500" indent="-342900" algn="l">
              <a:buFont typeface="+mj-lt"/>
              <a:buAutoNum type="arabicPeriod"/>
            </a:pPr>
            <a:r>
              <a:rPr lang="en-US" sz="1800" dirty="0"/>
              <a:t>Bi-Weekly Self-Assessment Report</a:t>
            </a:r>
          </a:p>
          <a:p>
            <a:pPr marL="571500" indent="-342900" algn="l">
              <a:buFont typeface="+mj-lt"/>
              <a:buAutoNum type="arabicPeriod"/>
            </a:pPr>
            <a:endParaRPr lang="en-US" sz="1800" dirty="0"/>
          </a:p>
        </p:txBody>
      </p:sp>
      <p:pic>
        <p:nvPicPr>
          <p:cNvPr id="5" name="Picture 4" descr="A painting of a busy city street with cars and people&#10;&#10;AI-generated content may be incorrect.">
            <a:extLst>
              <a:ext uri="{FF2B5EF4-FFF2-40B4-BE49-F238E27FC236}">
                <a16:creationId xmlns:a16="http://schemas.microsoft.com/office/drawing/2014/main" id="{23A57DF6-6FEC-2247-DE40-BAE1351E6760}"/>
              </a:ext>
            </a:extLst>
          </p:cNvPr>
          <p:cNvPicPr>
            <a:picLocks noChangeAspect="1"/>
          </p:cNvPicPr>
          <p:nvPr/>
        </p:nvPicPr>
        <p:blipFill>
          <a:blip r:embed="rId4">
            <a:extLst>
              <a:ext uri="{28A0092B-C50C-407E-A947-70E740481C1C}">
                <a14:useLocalDpi xmlns:a14="http://schemas.microsoft.com/office/drawing/2010/main" val="0"/>
              </a:ext>
            </a:extLst>
          </a:blip>
          <a:srcRect t="377" r="1" b="1"/>
          <a:stretch/>
        </p:blipFill>
        <p:spPr>
          <a:xfrm>
            <a:off x="6264612" y="10"/>
            <a:ext cx="5927387"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6" name="03 - My Piano, The Clouds">
            <a:hlinkClick r:id="" action="ppaction://media"/>
            <a:extLst>
              <a:ext uri="{FF2B5EF4-FFF2-40B4-BE49-F238E27FC236}">
                <a16:creationId xmlns:a16="http://schemas.microsoft.com/office/drawing/2014/main" id="{17A1E12F-B09D-2168-AAFD-F27891BAFE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17789" y="89235"/>
            <a:ext cx="609600" cy="609600"/>
          </a:xfrm>
          <a:prstGeom prst="rect">
            <a:avLst/>
          </a:prstGeom>
        </p:spPr>
      </p:pic>
      <p:sp>
        <p:nvSpPr>
          <p:cNvPr id="4" name="TextBox 3">
            <a:extLst>
              <a:ext uri="{FF2B5EF4-FFF2-40B4-BE49-F238E27FC236}">
                <a16:creationId xmlns:a16="http://schemas.microsoft.com/office/drawing/2014/main" id="{0B261221-CB6C-5DA9-1E36-699E089A733C}"/>
              </a:ext>
            </a:extLst>
          </p:cNvPr>
          <p:cNvSpPr txBox="1"/>
          <p:nvPr/>
        </p:nvSpPr>
        <p:spPr>
          <a:xfrm>
            <a:off x="76200" y="6551561"/>
            <a:ext cx="6188411" cy="235962"/>
          </a:xfrm>
          <a:prstGeom prst="rect">
            <a:avLst/>
          </a:prstGeom>
          <a:noFill/>
        </p:spPr>
        <p:txBody>
          <a:bodyPr wrap="square" rtlCol="0">
            <a:spAutoFit/>
          </a:bodyPr>
          <a:lstStyle/>
          <a:p>
            <a:r>
              <a:rPr lang="en-US" sz="1400" baseline="30000" dirty="0"/>
              <a:t>Source of Image: </a:t>
            </a:r>
            <a:r>
              <a:rPr lang="en-US" sz="1400" i="1" u="sng" baseline="30000" dirty="0"/>
              <a:t>OpenAI. AI-generated image of the U.S. economic boom (1945–1973). ChatGPT, 2025</a:t>
            </a:r>
            <a:endParaRPr lang="en-US" i="1" u="sng" baseline="30000" dirty="0"/>
          </a:p>
        </p:txBody>
      </p:sp>
    </p:spTree>
    <p:extLst>
      <p:ext uri="{BB962C8B-B14F-4D97-AF65-F5344CB8AC3E}">
        <p14:creationId xmlns:p14="http://schemas.microsoft.com/office/powerpoint/2010/main" val="48705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6" presetClass="entr" presetSubtype="2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barn(inVertical)">
                                      <p:cBhvr>
                                        <p:cTn id="9" dur="1000"/>
                                        <p:tgtEl>
                                          <p:spTgt spid="2"/>
                                        </p:tgtEl>
                                      </p:cBhvr>
                                    </p:animEffect>
                                  </p:childTnLst>
                                </p:cTn>
                              </p:par>
                            </p:childTnLst>
                          </p:cTn>
                        </p:par>
                        <p:par>
                          <p:cTn id="10" fill="hold">
                            <p:stCondLst>
                              <p:cond delay="1000"/>
                            </p:stCondLst>
                            <p:childTnLst>
                              <p:par>
                                <p:cTn id="11" presetID="10" presetClass="entr" presetSubtype="0" fill="hold" grpId="0" nodeType="afterEffect">
                                  <p:stCondLst>
                                    <p:cond delay="1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000"/>
                                        <p:tgtEl>
                                          <p:spTgt spid="3">
                                            <p:txEl>
                                              <p:pRg st="0" end="0"/>
                                            </p:txEl>
                                          </p:spTgt>
                                        </p:tgtEl>
                                      </p:cBhvr>
                                    </p:animEffect>
                                  </p:childTnLst>
                                </p:cTn>
                              </p:par>
                            </p:childTnLst>
                          </p:cTn>
                        </p:par>
                        <p:par>
                          <p:cTn id="14" fill="hold">
                            <p:stCondLst>
                              <p:cond delay="4000"/>
                            </p:stCondLst>
                            <p:childTnLst>
                              <p:par>
                                <p:cTn id="15" presetID="10" presetClass="entr" presetSubtype="0" fill="hold" grpId="0" nodeType="afterEffect">
                                  <p:stCondLst>
                                    <p:cond delay="10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par>
                          <p:cTn id="18" fill="hold">
                            <p:stCondLst>
                              <p:cond delay="7000"/>
                            </p:stCondLst>
                            <p:childTnLst>
                              <p:par>
                                <p:cTn id="19" presetID="10" presetClass="entr" presetSubtype="0" fill="hold" grpId="0" nodeType="afterEffect">
                                  <p:stCondLst>
                                    <p:cond delay="100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par>
                          <p:cTn id="22" fill="hold">
                            <p:stCondLst>
                              <p:cond delay="10000"/>
                            </p:stCondLst>
                            <p:childTnLst>
                              <p:par>
                                <p:cTn id="23" presetID="10" presetClass="entr" presetSubtype="0" fill="hold" grpId="0" nodeType="afterEffect">
                                  <p:stCondLst>
                                    <p:cond delay="100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2000"/>
                                        <p:tgtEl>
                                          <p:spTgt spid="3">
                                            <p:txEl>
                                              <p:pRg st="3" end="3"/>
                                            </p:txEl>
                                          </p:spTgt>
                                        </p:tgtEl>
                                      </p:cBhvr>
                                    </p:animEffect>
                                  </p:childTnLst>
                                </p:cTn>
                              </p:par>
                            </p:childTnLst>
                          </p:cTn>
                        </p:par>
                        <p:par>
                          <p:cTn id="26" fill="hold">
                            <p:stCondLst>
                              <p:cond delay="13000"/>
                            </p:stCondLst>
                            <p:childTnLst>
                              <p:par>
                                <p:cTn id="27" presetID="10" presetClass="entr" presetSubtype="0" fill="hold" grpId="0" nodeType="afterEffect">
                                  <p:stCondLst>
                                    <p:cond delay="10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000"/>
                                        <p:tgtEl>
                                          <p:spTgt spid="3">
                                            <p:txEl>
                                              <p:pRg st="4" end="4"/>
                                            </p:txEl>
                                          </p:spTgt>
                                        </p:tgtEl>
                                      </p:cBhvr>
                                    </p:animEffect>
                                  </p:childTnLst>
                                </p:cTn>
                              </p:par>
                            </p:childTnLst>
                          </p:cTn>
                        </p:par>
                        <p:par>
                          <p:cTn id="30" fill="hold">
                            <p:stCondLst>
                              <p:cond delay="16000"/>
                            </p:stCondLst>
                            <p:childTnLst>
                              <p:par>
                                <p:cTn id="31" presetID="10" presetClass="entr" presetSubtype="0" fill="hold" grpId="0" nodeType="afterEffect">
                                  <p:stCondLst>
                                    <p:cond delay="100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2000"/>
                                        <p:tgtEl>
                                          <p:spTgt spid="3">
                                            <p:txEl>
                                              <p:pRg st="5" end="5"/>
                                            </p:txEl>
                                          </p:spTgt>
                                        </p:tgtEl>
                                      </p:cBhvr>
                                    </p:animEffect>
                                  </p:childTnLst>
                                </p:cTn>
                              </p:par>
                            </p:childTnLst>
                          </p:cTn>
                        </p:par>
                        <p:par>
                          <p:cTn id="34" fill="hold">
                            <p:stCondLst>
                              <p:cond delay="19000"/>
                            </p:stCondLst>
                            <p:childTnLst>
                              <p:par>
                                <p:cTn id="35" presetID="10" presetClass="entr" presetSubtype="0" fill="hold" grpId="0" nodeType="afterEffect">
                                  <p:stCondLst>
                                    <p:cond delay="100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par>
                          <p:cTn id="38" fill="hold">
                            <p:stCondLst>
                              <p:cond delay="22000"/>
                            </p:stCondLst>
                            <p:childTnLst>
                              <p:par>
                                <p:cTn id="39" presetID="10" presetClass="entr" presetSubtype="0"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2000"/>
                                        <p:tgtEl>
                                          <p:spTgt spid="3">
                                            <p:txEl>
                                              <p:pRg st="7" end="7"/>
                                            </p:txEl>
                                          </p:spTgt>
                                        </p:tgtEl>
                                      </p:cBhvr>
                                    </p:animEffect>
                                  </p:childTnLst>
                                </p:cTn>
                              </p:par>
                            </p:childTnLst>
                          </p:cTn>
                        </p:par>
                        <p:par>
                          <p:cTn id="42" fill="hold">
                            <p:stCondLst>
                              <p:cond delay="24000"/>
                            </p:stCondLst>
                            <p:childTnLst>
                              <p:par>
                                <p:cTn id="43" presetID="10" presetClass="entr" presetSubtype="0" fill="hold" grpId="0"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2000"/>
                                        <p:tgtEl>
                                          <p:spTgt spid="3">
                                            <p:txEl>
                                              <p:pRg st="8" end="8"/>
                                            </p:txEl>
                                          </p:spTgt>
                                        </p:tgtEl>
                                      </p:cBhvr>
                                    </p:animEffect>
                                  </p:childTnLst>
                                </p:cTn>
                              </p:par>
                            </p:childTnLst>
                          </p:cTn>
                        </p:par>
                        <p:par>
                          <p:cTn id="46" fill="hold">
                            <p:stCondLst>
                              <p:cond delay="260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17E86F-F43C-820F-56F5-65C8412042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0899DA-8F6A-B242-C73E-53D40C342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9138C947-3BFF-6CA9-E386-E5DC729C6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76EFA65B-C043-FD3C-48F1-4BF581359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17D13-D260-E872-D151-6B61EBB20CA9}"/>
              </a:ext>
            </a:extLst>
          </p:cNvPr>
          <p:cNvSpPr>
            <a:spLocks noGrp="1"/>
          </p:cNvSpPr>
          <p:nvPr>
            <p:ph type="title"/>
          </p:nvPr>
        </p:nvSpPr>
        <p:spPr>
          <a:xfrm>
            <a:off x="1115568" y="548640"/>
            <a:ext cx="10168128" cy="1156335"/>
          </a:xfrm>
        </p:spPr>
        <p:txBody>
          <a:bodyPr>
            <a:normAutofit/>
          </a:bodyPr>
          <a:lstStyle/>
          <a:p>
            <a:pPr marL="228600"/>
            <a:r>
              <a:rPr lang="en-US" sz="4000" b="1" dirty="0"/>
              <a:t>6. Important Dates and Deadlines</a:t>
            </a:r>
            <a:endParaRPr lang="en-US" sz="4000" b="1" dirty="0">
              <a:solidFill>
                <a:schemeClr val="accent5"/>
              </a:solidFill>
            </a:endParaRPr>
          </a:p>
        </p:txBody>
      </p:sp>
      <p:sp>
        <p:nvSpPr>
          <p:cNvPr id="14" name="Rectangle 13">
            <a:extLst>
              <a:ext uri="{FF2B5EF4-FFF2-40B4-BE49-F238E27FC236}">
                <a16:creationId xmlns:a16="http://schemas.microsoft.com/office/drawing/2014/main" id="{BBB3E9BA-9E48-49AB-C6AA-70F15AEB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53B21F7-7B6C-6F58-46BE-73C46EC14D48}"/>
              </a:ext>
            </a:extLst>
          </p:cNvPr>
          <p:cNvSpPr>
            <a:spLocks noGrp="1"/>
          </p:cNvSpPr>
          <p:nvPr>
            <p:ph idx="1"/>
          </p:nvPr>
        </p:nvSpPr>
        <p:spPr>
          <a:xfrm>
            <a:off x="558209" y="2221992"/>
            <a:ext cx="11272677" cy="4232082"/>
          </a:xfrm>
        </p:spPr>
        <p:txBody>
          <a:bodyPr>
            <a:normAutofit fontScale="92500" lnSpcReduction="20000"/>
          </a:bodyPr>
          <a:lstStyle/>
          <a:p>
            <a:pPr>
              <a:buFont typeface="Wingdings" panose="05000000000000000000" pitchFamily="2" charset="2"/>
              <a:buChar char="v"/>
            </a:pPr>
            <a:r>
              <a:rPr lang="en-US" sz="2000" dirty="0"/>
              <a:t> </a:t>
            </a:r>
            <a:r>
              <a:rPr lang="en-US" sz="2000" b="1" dirty="0"/>
              <a:t>Problem Sets</a:t>
            </a:r>
          </a:p>
          <a:p>
            <a:pPr marL="800100" lvl="1" indent="-342900">
              <a:buFont typeface="+mj-lt"/>
              <a:buAutoNum type="arabicPeriod"/>
            </a:pPr>
            <a:r>
              <a:rPr lang="en-US" sz="1600" dirty="0"/>
              <a:t>Problem set 1 due: </a:t>
            </a:r>
            <a:r>
              <a:rPr lang="en-US" sz="1600" dirty="0">
                <a:solidFill>
                  <a:srgbClr val="0070C0"/>
                </a:solidFill>
              </a:rPr>
              <a:t>Sunday, July 6</a:t>
            </a:r>
            <a:r>
              <a:rPr lang="en-US" sz="1600" baseline="30000" dirty="0">
                <a:solidFill>
                  <a:srgbClr val="0070C0"/>
                </a:solidFill>
              </a:rPr>
              <a:t>th</a:t>
            </a:r>
            <a:r>
              <a:rPr lang="en-US" sz="1600" dirty="0">
                <a:solidFill>
                  <a:srgbClr val="0070C0"/>
                </a:solidFill>
              </a:rPr>
              <a:t>, 6:00 p.m.</a:t>
            </a:r>
          </a:p>
          <a:p>
            <a:pPr marL="800100" lvl="1" indent="-342900">
              <a:buFont typeface="+mj-lt"/>
              <a:buAutoNum type="arabicPeriod"/>
            </a:pPr>
            <a:r>
              <a:rPr lang="en-US" sz="1600" dirty="0"/>
              <a:t>Problem set 2 due: </a:t>
            </a:r>
            <a:r>
              <a:rPr lang="en-US" sz="1600" dirty="0">
                <a:solidFill>
                  <a:srgbClr val="0070C0"/>
                </a:solidFill>
              </a:rPr>
              <a:t>Sunday, July 13</a:t>
            </a:r>
            <a:r>
              <a:rPr lang="en-US" sz="1600" baseline="30000" dirty="0">
                <a:solidFill>
                  <a:srgbClr val="0070C0"/>
                </a:solidFill>
              </a:rPr>
              <a:t>th</a:t>
            </a:r>
            <a:r>
              <a:rPr lang="en-US" sz="1600" dirty="0">
                <a:solidFill>
                  <a:srgbClr val="0070C0"/>
                </a:solidFill>
              </a:rPr>
              <a:t>, 6:00 p.m.</a:t>
            </a:r>
          </a:p>
          <a:p>
            <a:pPr marL="800100" lvl="1" indent="-342900">
              <a:buFont typeface="+mj-lt"/>
              <a:buAutoNum type="arabicPeriod"/>
            </a:pPr>
            <a:r>
              <a:rPr lang="en-US" sz="1600" dirty="0"/>
              <a:t>Problem set 3 due: </a:t>
            </a:r>
            <a:r>
              <a:rPr lang="en-US" sz="1600" dirty="0">
                <a:solidFill>
                  <a:srgbClr val="0070C0"/>
                </a:solidFill>
              </a:rPr>
              <a:t>Sunday, July 20</a:t>
            </a:r>
            <a:r>
              <a:rPr lang="en-US" sz="1600" baseline="30000" dirty="0">
                <a:solidFill>
                  <a:srgbClr val="0070C0"/>
                </a:solidFill>
              </a:rPr>
              <a:t>th</a:t>
            </a:r>
            <a:r>
              <a:rPr lang="en-US" sz="1600" dirty="0">
                <a:solidFill>
                  <a:srgbClr val="0070C0"/>
                </a:solidFill>
              </a:rPr>
              <a:t>, 6:00 p.m.</a:t>
            </a:r>
          </a:p>
          <a:p>
            <a:pPr marL="800100" lvl="1" indent="-342900">
              <a:buFont typeface="+mj-lt"/>
              <a:buAutoNum type="arabicPeriod"/>
            </a:pPr>
            <a:r>
              <a:rPr lang="en-US" sz="1600" dirty="0"/>
              <a:t>Problem set 4 due: </a:t>
            </a:r>
            <a:r>
              <a:rPr lang="en-US" sz="1600" dirty="0">
                <a:solidFill>
                  <a:srgbClr val="0070C0"/>
                </a:solidFill>
              </a:rPr>
              <a:t>Sunday, July 27</a:t>
            </a:r>
            <a:r>
              <a:rPr lang="en-US" sz="1600" baseline="30000" dirty="0">
                <a:solidFill>
                  <a:srgbClr val="0070C0"/>
                </a:solidFill>
              </a:rPr>
              <a:t>th</a:t>
            </a:r>
            <a:r>
              <a:rPr lang="en-US" sz="1600" dirty="0">
                <a:solidFill>
                  <a:srgbClr val="0070C0"/>
                </a:solidFill>
              </a:rPr>
              <a:t>, 6:00 p.m.</a:t>
            </a:r>
          </a:p>
          <a:p>
            <a:pPr marL="800100" lvl="1" indent="-342900">
              <a:buFont typeface="+mj-lt"/>
              <a:buAutoNum type="arabicPeriod"/>
            </a:pPr>
            <a:r>
              <a:rPr lang="en-US" sz="1600" dirty="0"/>
              <a:t>Problem set 5 due: </a:t>
            </a:r>
            <a:r>
              <a:rPr lang="en-US" sz="1600" dirty="0">
                <a:solidFill>
                  <a:srgbClr val="0070C0"/>
                </a:solidFill>
              </a:rPr>
              <a:t>Sunday, August 3</a:t>
            </a:r>
            <a:r>
              <a:rPr lang="en-US" sz="1600" baseline="30000" dirty="0">
                <a:solidFill>
                  <a:srgbClr val="0070C0"/>
                </a:solidFill>
              </a:rPr>
              <a:t>rd</a:t>
            </a:r>
            <a:r>
              <a:rPr lang="en-US" sz="1600" dirty="0">
                <a:solidFill>
                  <a:srgbClr val="0070C0"/>
                </a:solidFill>
              </a:rPr>
              <a:t>, 6:00 p.m.</a:t>
            </a:r>
          </a:p>
          <a:p>
            <a:pPr marL="457200" lvl="1" indent="0">
              <a:buNone/>
            </a:pPr>
            <a:endParaRPr lang="en-US" sz="1600" dirty="0">
              <a:solidFill>
                <a:srgbClr val="FF0000"/>
              </a:solidFill>
            </a:endParaRPr>
          </a:p>
          <a:p>
            <a:pPr>
              <a:buFont typeface="Wingdings" panose="05000000000000000000" pitchFamily="2" charset="2"/>
              <a:buChar char="v"/>
            </a:pPr>
            <a:r>
              <a:rPr lang="en-US" sz="2000" b="1" dirty="0"/>
              <a:t> End of Module Assessments</a:t>
            </a:r>
          </a:p>
          <a:p>
            <a:pPr marL="800100" lvl="1" indent="-342900">
              <a:buFont typeface="+mj-lt"/>
              <a:buAutoNum type="arabicPeriod"/>
            </a:pPr>
            <a:r>
              <a:rPr lang="en-US" sz="1600" dirty="0"/>
              <a:t>Quiz 1 due: </a:t>
            </a:r>
            <a:r>
              <a:rPr lang="en-US" sz="1600" dirty="0">
                <a:solidFill>
                  <a:srgbClr val="0070C0"/>
                </a:solidFill>
              </a:rPr>
              <a:t>Tuesday, July 8</a:t>
            </a:r>
            <a:r>
              <a:rPr lang="en-US" sz="1600" baseline="30000" dirty="0">
                <a:solidFill>
                  <a:srgbClr val="0070C0"/>
                </a:solidFill>
              </a:rPr>
              <a:t>th</a:t>
            </a:r>
            <a:r>
              <a:rPr lang="en-US" sz="1600" dirty="0">
                <a:solidFill>
                  <a:srgbClr val="0070C0"/>
                </a:solidFill>
              </a:rPr>
              <a:t>, during class</a:t>
            </a:r>
          </a:p>
          <a:p>
            <a:pPr marL="800100" lvl="1" indent="-342900">
              <a:buFont typeface="+mj-lt"/>
              <a:buAutoNum type="arabicPeriod"/>
            </a:pPr>
            <a:r>
              <a:rPr lang="en-US" sz="1600" dirty="0"/>
              <a:t>Quiz 2 due: </a:t>
            </a:r>
            <a:r>
              <a:rPr lang="en-US" sz="1600" dirty="0">
                <a:solidFill>
                  <a:srgbClr val="0070C0"/>
                </a:solidFill>
              </a:rPr>
              <a:t>Tuesday, July 15</a:t>
            </a:r>
            <a:r>
              <a:rPr lang="en-US" sz="1600" baseline="30000" dirty="0">
                <a:solidFill>
                  <a:srgbClr val="0070C0"/>
                </a:solidFill>
              </a:rPr>
              <a:t>th</a:t>
            </a:r>
            <a:r>
              <a:rPr lang="en-US" sz="1600" dirty="0">
                <a:solidFill>
                  <a:srgbClr val="0070C0"/>
                </a:solidFill>
              </a:rPr>
              <a:t>, during class</a:t>
            </a:r>
          </a:p>
          <a:p>
            <a:pPr marL="800100" lvl="1" indent="-342900">
              <a:buFont typeface="+mj-lt"/>
              <a:buAutoNum type="arabicPeriod"/>
            </a:pPr>
            <a:r>
              <a:rPr lang="en-US" sz="1600" dirty="0"/>
              <a:t>Quiz 3 due: </a:t>
            </a:r>
            <a:r>
              <a:rPr lang="en-US" sz="1600" dirty="0">
                <a:solidFill>
                  <a:srgbClr val="0070C0"/>
                </a:solidFill>
              </a:rPr>
              <a:t>Tuesday, July 22</a:t>
            </a:r>
            <a:r>
              <a:rPr lang="en-US" sz="1600" baseline="30000" dirty="0">
                <a:solidFill>
                  <a:srgbClr val="0070C0"/>
                </a:solidFill>
              </a:rPr>
              <a:t>nd</a:t>
            </a:r>
            <a:r>
              <a:rPr lang="en-US" sz="1600" dirty="0">
                <a:solidFill>
                  <a:srgbClr val="0070C0"/>
                </a:solidFill>
              </a:rPr>
              <a:t>, during class</a:t>
            </a:r>
          </a:p>
          <a:p>
            <a:pPr marL="800100" lvl="1" indent="-342900">
              <a:buFont typeface="+mj-lt"/>
              <a:buAutoNum type="arabicPeriod"/>
            </a:pPr>
            <a:r>
              <a:rPr lang="en-US" sz="1600" dirty="0"/>
              <a:t>Quiz 4 due: </a:t>
            </a:r>
            <a:r>
              <a:rPr lang="en-US" sz="1600" dirty="0">
                <a:solidFill>
                  <a:srgbClr val="0070C0"/>
                </a:solidFill>
              </a:rPr>
              <a:t>Tuesday, July 29</a:t>
            </a:r>
            <a:r>
              <a:rPr lang="en-US" sz="1600" baseline="30000" dirty="0">
                <a:solidFill>
                  <a:srgbClr val="0070C0"/>
                </a:solidFill>
              </a:rPr>
              <a:t>th</a:t>
            </a:r>
            <a:r>
              <a:rPr lang="en-US" sz="1600" dirty="0">
                <a:solidFill>
                  <a:srgbClr val="0070C0"/>
                </a:solidFill>
              </a:rPr>
              <a:t>, during class</a:t>
            </a:r>
          </a:p>
          <a:p>
            <a:pPr marL="800100" lvl="1" indent="-342900">
              <a:buFont typeface="+mj-lt"/>
              <a:buAutoNum type="arabicPeriod"/>
            </a:pPr>
            <a:r>
              <a:rPr lang="en-US" sz="1600" dirty="0"/>
              <a:t>Quiz 5 due: </a:t>
            </a:r>
            <a:r>
              <a:rPr lang="en-US" sz="1600" dirty="0">
                <a:solidFill>
                  <a:srgbClr val="0070C0"/>
                </a:solidFill>
              </a:rPr>
              <a:t>Tuesday, August 5</a:t>
            </a:r>
            <a:r>
              <a:rPr lang="en-US" sz="1600" baseline="30000" dirty="0">
                <a:solidFill>
                  <a:srgbClr val="0070C0"/>
                </a:solidFill>
              </a:rPr>
              <a:t>th</a:t>
            </a:r>
            <a:r>
              <a:rPr lang="en-US" sz="1600" dirty="0">
                <a:solidFill>
                  <a:srgbClr val="0070C0"/>
                </a:solidFill>
              </a:rPr>
              <a:t>, during class</a:t>
            </a:r>
          </a:p>
          <a:p>
            <a:pPr marL="457200" lvl="1" indent="0">
              <a:buNone/>
            </a:pPr>
            <a:endParaRPr lang="en-US" sz="1600" dirty="0">
              <a:solidFill>
                <a:srgbClr val="FF0000"/>
              </a:solidFill>
            </a:endParaRPr>
          </a:p>
          <a:p>
            <a:pPr>
              <a:buFont typeface="Wingdings" panose="05000000000000000000" pitchFamily="2" charset="2"/>
              <a:buChar char="v"/>
            </a:pPr>
            <a:r>
              <a:rPr lang="en-US" sz="2000" b="1" dirty="0"/>
              <a:t> Bonus Point</a:t>
            </a:r>
          </a:p>
          <a:p>
            <a:pPr lvl="1"/>
            <a:r>
              <a:rPr lang="en-US" sz="1600" dirty="0"/>
              <a:t>Self Assessment Sheet due: </a:t>
            </a:r>
            <a:r>
              <a:rPr lang="en-US" sz="1600" dirty="0">
                <a:solidFill>
                  <a:srgbClr val="0070C0"/>
                </a:solidFill>
              </a:rPr>
              <a:t>Tuesday, August 5</a:t>
            </a:r>
            <a:r>
              <a:rPr lang="en-US" sz="1600" baseline="30000" dirty="0">
                <a:solidFill>
                  <a:srgbClr val="0070C0"/>
                </a:solidFill>
              </a:rPr>
              <a:t>th</a:t>
            </a:r>
            <a:r>
              <a:rPr lang="en-US" sz="1600" dirty="0">
                <a:solidFill>
                  <a:srgbClr val="0070C0"/>
                </a:solidFill>
              </a:rPr>
              <a:t>, 6:00 p.m.</a:t>
            </a:r>
          </a:p>
          <a:p>
            <a:pPr marL="800100" lvl="1" indent="-342900">
              <a:buFont typeface="+mj-lt"/>
              <a:buAutoNum type="arabicPeriod"/>
            </a:pPr>
            <a:endParaRPr lang="en-US" sz="1600" dirty="0">
              <a:solidFill>
                <a:srgbClr val="FF0000"/>
              </a:solidFill>
            </a:endParaRPr>
          </a:p>
          <a:p>
            <a:pPr marL="800100" lvl="1" indent="-342900">
              <a:buFont typeface="+mj-lt"/>
              <a:buAutoNum type="arabicPeriod"/>
            </a:pPr>
            <a:endParaRPr lang="en-US" sz="1600" dirty="0"/>
          </a:p>
          <a:p>
            <a:endParaRPr lang="en-US" sz="2000" dirty="0"/>
          </a:p>
        </p:txBody>
      </p:sp>
    </p:spTree>
    <p:extLst>
      <p:ext uri="{BB962C8B-B14F-4D97-AF65-F5344CB8AC3E}">
        <p14:creationId xmlns:p14="http://schemas.microsoft.com/office/powerpoint/2010/main" val="53075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anim calcmode="lin" valueType="num">
                                      <p:cBhvr>
                                        <p:cTn id="14"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500"/>
                                        <p:tgtEl>
                                          <p:spTgt spid="3">
                                            <p:txEl>
                                              <p:pRg st="2" end="2"/>
                                            </p:txEl>
                                          </p:spTgt>
                                        </p:tgtEl>
                                      </p:cBhvr>
                                    </p:animEffect>
                                    <p:anim calcmode="lin" valueType="num">
                                      <p:cBhvr>
                                        <p:cTn id="19"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42"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500"/>
                                        <p:tgtEl>
                                          <p:spTgt spid="3">
                                            <p:txEl>
                                              <p:pRg st="3" end="3"/>
                                            </p:txEl>
                                          </p:spTgt>
                                        </p:tgtEl>
                                      </p:cBhvr>
                                    </p:animEffect>
                                    <p:anim calcmode="lin" valueType="num">
                                      <p:cBhvr>
                                        <p:cTn id="25"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4500"/>
                            </p:stCondLst>
                            <p:childTnLst>
                              <p:par>
                                <p:cTn id="28" presetID="42"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500"/>
                                        <p:tgtEl>
                                          <p:spTgt spid="3">
                                            <p:txEl>
                                              <p:pRg st="4" end="4"/>
                                            </p:txEl>
                                          </p:spTgt>
                                        </p:tgtEl>
                                      </p:cBhvr>
                                    </p:animEffect>
                                    <p:anim calcmode="lin" valueType="num">
                                      <p:cBhvr>
                                        <p:cTn id="31" dur="1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3" fill="hold">
                            <p:stCondLst>
                              <p:cond delay="6000"/>
                            </p:stCondLst>
                            <p:childTnLst>
                              <p:par>
                                <p:cTn id="34" presetID="42" presetClass="entr" presetSubtype="0" fill="hold" grpId="0"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500"/>
                                        <p:tgtEl>
                                          <p:spTgt spid="3">
                                            <p:txEl>
                                              <p:pRg st="5" end="5"/>
                                            </p:txEl>
                                          </p:spTgt>
                                        </p:tgtEl>
                                      </p:cBhvr>
                                    </p:animEffect>
                                    <p:anim calcmode="lin" valueType="num">
                                      <p:cBhvr>
                                        <p:cTn id="37" dur="1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7500"/>
                            </p:stCondLst>
                            <p:childTnLst>
                              <p:par>
                                <p:cTn id="40" presetID="42" presetClass="entr" presetSubtype="0"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500"/>
                                        <p:tgtEl>
                                          <p:spTgt spid="3">
                                            <p:txEl>
                                              <p:pRg st="7" end="7"/>
                                            </p:txEl>
                                          </p:spTgt>
                                        </p:tgtEl>
                                      </p:cBhvr>
                                    </p:animEffect>
                                    <p:anim calcmode="lin" valueType="num">
                                      <p:cBhvr>
                                        <p:cTn id="43" dur="1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5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500"/>
                                        <p:tgtEl>
                                          <p:spTgt spid="3">
                                            <p:txEl>
                                              <p:pRg st="8" end="8"/>
                                            </p:txEl>
                                          </p:spTgt>
                                        </p:tgtEl>
                                      </p:cBhvr>
                                    </p:animEffect>
                                    <p:anim calcmode="lin" valueType="num">
                                      <p:cBhvr>
                                        <p:cTn id="48" dur="1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5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500"/>
                                        <p:tgtEl>
                                          <p:spTgt spid="3">
                                            <p:txEl>
                                              <p:pRg st="9" end="9"/>
                                            </p:txEl>
                                          </p:spTgt>
                                        </p:tgtEl>
                                      </p:cBhvr>
                                    </p:animEffect>
                                    <p:anim calcmode="lin" valueType="num">
                                      <p:cBhvr>
                                        <p:cTn id="53" dur="1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55" fill="hold">
                            <p:stCondLst>
                              <p:cond delay="9000"/>
                            </p:stCondLst>
                            <p:childTnLst>
                              <p:par>
                                <p:cTn id="56" presetID="42" presetClass="entr" presetSubtype="0" fill="hold" grpId="0" nodeType="after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1500"/>
                                        <p:tgtEl>
                                          <p:spTgt spid="3">
                                            <p:txEl>
                                              <p:pRg st="10" end="10"/>
                                            </p:txEl>
                                          </p:spTgt>
                                        </p:tgtEl>
                                      </p:cBhvr>
                                    </p:animEffect>
                                    <p:anim calcmode="lin" valueType="num">
                                      <p:cBhvr>
                                        <p:cTn id="59" dur="1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0" dur="1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61" fill="hold">
                            <p:stCondLst>
                              <p:cond delay="10500"/>
                            </p:stCondLst>
                            <p:childTnLst>
                              <p:par>
                                <p:cTn id="62" presetID="42" presetClass="entr" presetSubtype="0" fill="hold" grpId="0" nodeType="after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fade">
                                      <p:cBhvr>
                                        <p:cTn id="64" dur="1500"/>
                                        <p:tgtEl>
                                          <p:spTgt spid="3">
                                            <p:txEl>
                                              <p:pRg st="11" end="11"/>
                                            </p:txEl>
                                          </p:spTgt>
                                        </p:tgtEl>
                                      </p:cBhvr>
                                    </p:animEffect>
                                    <p:anim calcmode="lin" valueType="num">
                                      <p:cBhvr>
                                        <p:cTn id="65" dur="1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6" dur="1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67" fill="hold">
                            <p:stCondLst>
                              <p:cond delay="12000"/>
                            </p:stCondLst>
                            <p:childTnLst>
                              <p:par>
                                <p:cTn id="68" presetID="42" presetClass="entr" presetSubtype="0" fill="hold" grpId="0" nodeType="after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Effect transition="in" filter="fade">
                                      <p:cBhvr>
                                        <p:cTn id="70" dur="1500"/>
                                        <p:tgtEl>
                                          <p:spTgt spid="3">
                                            <p:txEl>
                                              <p:pRg st="12" end="12"/>
                                            </p:txEl>
                                          </p:spTgt>
                                        </p:tgtEl>
                                      </p:cBhvr>
                                    </p:animEffect>
                                    <p:anim calcmode="lin" valueType="num">
                                      <p:cBhvr>
                                        <p:cTn id="71" dur="1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2" dur="1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par>
                          <p:cTn id="73" fill="hold">
                            <p:stCondLst>
                              <p:cond delay="13500"/>
                            </p:stCondLst>
                            <p:childTnLst>
                              <p:par>
                                <p:cTn id="74" presetID="42" presetClass="entr" presetSubtype="0" fill="hold" grpId="0" nodeType="afterEffect">
                                  <p:stCondLst>
                                    <p:cond delay="0"/>
                                  </p:stCondLst>
                                  <p:childTnLst>
                                    <p:set>
                                      <p:cBhvr>
                                        <p:cTn id="75" dur="1" fill="hold">
                                          <p:stCondLst>
                                            <p:cond delay="0"/>
                                          </p:stCondLst>
                                        </p:cTn>
                                        <p:tgtEl>
                                          <p:spTgt spid="3">
                                            <p:txEl>
                                              <p:pRg st="14" end="14"/>
                                            </p:txEl>
                                          </p:spTgt>
                                        </p:tgtEl>
                                        <p:attrNameLst>
                                          <p:attrName>style.visibility</p:attrName>
                                        </p:attrNameLst>
                                      </p:cBhvr>
                                      <p:to>
                                        <p:strVal val="visible"/>
                                      </p:to>
                                    </p:set>
                                    <p:animEffect transition="in" filter="fade">
                                      <p:cBhvr>
                                        <p:cTn id="76" dur="1500"/>
                                        <p:tgtEl>
                                          <p:spTgt spid="3">
                                            <p:txEl>
                                              <p:pRg st="14" end="14"/>
                                            </p:txEl>
                                          </p:spTgt>
                                        </p:tgtEl>
                                      </p:cBhvr>
                                    </p:animEffect>
                                    <p:anim calcmode="lin" valueType="num">
                                      <p:cBhvr>
                                        <p:cTn id="77" dur="15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8" dur="15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par>
                          <p:cTn id="79" fill="hold">
                            <p:stCondLst>
                              <p:cond delay="15000"/>
                            </p:stCondLst>
                            <p:childTnLst>
                              <p:par>
                                <p:cTn id="80" presetID="42" presetClass="entr" presetSubtype="0" fill="hold" grpId="0" nodeType="after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1500"/>
                                        <p:tgtEl>
                                          <p:spTgt spid="3">
                                            <p:txEl>
                                              <p:pRg st="15" end="15"/>
                                            </p:txEl>
                                          </p:spTgt>
                                        </p:tgtEl>
                                      </p:cBhvr>
                                    </p:animEffect>
                                    <p:anim calcmode="lin" valueType="num">
                                      <p:cBhvr>
                                        <p:cTn id="83" dur="15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4" dur="15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7A47FE-B45C-A7B2-DC62-E8F656AA97A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1FAAC3-53FD-095D-E2CE-7D7CFC84D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D7888A27-190A-4F9E-364A-38D423395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A08379C-8DF9-E1A1-E4CB-3340DB8884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9A7677-B514-A090-FBBE-6784B2C728C1}"/>
              </a:ext>
            </a:extLst>
          </p:cNvPr>
          <p:cNvSpPr>
            <a:spLocks noGrp="1"/>
          </p:cNvSpPr>
          <p:nvPr>
            <p:ph type="title"/>
          </p:nvPr>
        </p:nvSpPr>
        <p:spPr>
          <a:xfrm>
            <a:off x="1115568" y="548640"/>
            <a:ext cx="10168128" cy="1156335"/>
          </a:xfrm>
        </p:spPr>
        <p:txBody>
          <a:bodyPr>
            <a:normAutofit fontScale="90000"/>
          </a:bodyPr>
          <a:lstStyle/>
          <a:p>
            <a:pPr marL="228600"/>
            <a:r>
              <a:rPr lang="en-US" sz="4000" b="1" dirty="0"/>
              <a:t>7. Weekly Topical Coverage, Objectives, Tasks</a:t>
            </a:r>
            <a:endParaRPr lang="en-US" sz="4000" b="1" dirty="0">
              <a:solidFill>
                <a:schemeClr val="accent5"/>
              </a:solidFill>
            </a:endParaRPr>
          </a:p>
        </p:txBody>
      </p:sp>
      <p:sp>
        <p:nvSpPr>
          <p:cNvPr id="14" name="Rectangle 13">
            <a:extLst>
              <a:ext uri="{FF2B5EF4-FFF2-40B4-BE49-F238E27FC236}">
                <a16:creationId xmlns:a16="http://schemas.microsoft.com/office/drawing/2014/main" id="{23DC4A07-3D9B-4150-F5B3-61031FABD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96B9E83-7034-2F4C-4F9B-FAE0391A8BEB}"/>
              </a:ext>
            </a:extLst>
          </p:cNvPr>
          <p:cNvSpPr>
            <a:spLocks noGrp="1"/>
          </p:cNvSpPr>
          <p:nvPr>
            <p:ph idx="1"/>
          </p:nvPr>
        </p:nvSpPr>
        <p:spPr>
          <a:xfrm>
            <a:off x="566928" y="2249533"/>
            <a:ext cx="11272677" cy="3034021"/>
          </a:xfrm>
        </p:spPr>
        <p:txBody>
          <a:bodyPr>
            <a:normAutofit/>
          </a:bodyPr>
          <a:lstStyle/>
          <a:p>
            <a:pPr>
              <a:buFont typeface="Wingdings" panose="05000000000000000000" pitchFamily="2" charset="2"/>
              <a:buChar char="v"/>
            </a:pPr>
            <a:r>
              <a:rPr lang="en-US" sz="2000" dirty="0"/>
              <a:t> </a:t>
            </a:r>
            <a:r>
              <a:rPr lang="en-US" sz="2400" b="1" dirty="0"/>
              <a:t>Course Overview</a:t>
            </a:r>
            <a:endParaRPr lang="en-US" sz="2000" b="1" dirty="0"/>
          </a:p>
          <a:p>
            <a:pPr marL="457200" lvl="1" indent="0">
              <a:buNone/>
            </a:pPr>
            <a:r>
              <a:rPr lang="en-US" sz="1800" i="0" dirty="0">
                <a:effectLst/>
                <a:latin typeface="Arial" panose="020B0604020202020204" pitchFamily="34" charset="0"/>
              </a:rPr>
              <a:t>This course is the second course in the introduction to the economics sequence. The focus is on the whole (</a:t>
            </a:r>
            <a:r>
              <a:rPr lang="en-US" sz="1800" b="1" i="0" dirty="0">
                <a:effectLst/>
                <a:latin typeface="Arial" panose="020B0604020202020204" pitchFamily="34" charset="0"/>
              </a:rPr>
              <a:t>macro</a:t>
            </a:r>
            <a:r>
              <a:rPr lang="en-US" sz="1800" i="0" dirty="0">
                <a:effectLst/>
                <a:latin typeface="Arial" panose="020B0604020202020204" pitchFamily="34" charset="0"/>
              </a:rPr>
              <a:t>) economy of a nation. Among the topics covered are: </a:t>
            </a:r>
          </a:p>
          <a:p>
            <a:pPr lvl="2">
              <a:lnSpc>
                <a:spcPct val="150000"/>
              </a:lnSpc>
            </a:pPr>
            <a:r>
              <a:rPr lang="en-US" sz="1400" i="0" dirty="0">
                <a:effectLst/>
                <a:latin typeface="Arial" panose="020B0604020202020204" pitchFamily="34" charset="0"/>
              </a:rPr>
              <a:t>The factors that determine long-run growth in output </a:t>
            </a:r>
          </a:p>
          <a:p>
            <a:pPr lvl="2">
              <a:lnSpc>
                <a:spcPct val="150000"/>
              </a:lnSpc>
            </a:pPr>
            <a:r>
              <a:rPr lang="en-US" sz="1400" i="0" dirty="0">
                <a:effectLst/>
                <a:latin typeface="Arial" panose="020B0604020202020204" pitchFamily="34" charset="0"/>
              </a:rPr>
              <a:t>The role of the financial system in investment</a:t>
            </a:r>
          </a:p>
          <a:p>
            <a:pPr lvl="2">
              <a:lnSpc>
                <a:spcPct val="150000"/>
              </a:lnSpc>
            </a:pPr>
            <a:r>
              <a:rPr lang="en-US" sz="1400" i="0" dirty="0">
                <a:effectLst/>
                <a:latin typeface="Arial" panose="020B0604020202020204" pitchFamily="34" charset="0"/>
              </a:rPr>
              <a:t>The money supply and the Federal Reserve System </a:t>
            </a:r>
          </a:p>
          <a:p>
            <a:pPr lvl="2">
              <a:lnSpc>
                <a:spcPct val="150000"/>
              </a:lnSpc>
            </a:pPr>
            <a:r>
              <a:rPr lang="en-US" sz="1400" i="0" dirty="0">
                <a:effectLst/>
                <a:latin typeface="Arial" panose="020B0604020202020204" pitchFamily="34" charset="0"/>
              </a:rPr>
              <a:t> Short-run fluctuations in prices, output, and employment </a:t>
            </a:r>
          </a:p>
          <a:p>
            <a:pPr lvl="2">
              <a:lnSpc>
                <a:spcPct val="150000"/>
              </a:lnSpc>
            </a:pPr>
            <a:r>
              <a:rPr lang="en-US" sz="1400" dirty="0">
                <a:latin typeface="Arial" panose="020B0604020202020204" pitchFamily="34" charset="0"/>
              </a:rPr>
              <a:t>P</a:t>
            </a:r>
            <a:r>
              <a:rPr lang="en-US" sz="1400" i="0" dirty="0">
                <a:effectLst/>
                <a:latin typeface="Arial" panose="020B0604020202020204" pitchFamily="34" charset="0"/>
              </a:rPr>
              <a:t>ossible government monetary and fiscal policies to remedy these fluctuations </a:t>
            </a:r>
          </a:p>
          <a:p>
            <a:pPr marL="800100" lvl="1" indent="-342900">
              <a:buFont typeface="+mj-lt"/>
              <a:buAutoNum type="arabicPeriod"/>
            </a:pPr>
            <a:endParaRPr lang="en-US" sz="1600" dirty="0"/>
          </a:p>
          <a:p>
            <a:endParaRPr lang="en-US" sz="2000" dirty="0"/>
          </a:p>
        </p:txBody>
      </p:sp>
      <p:sp>
        <p:nvSpPr>
          <p:cNvPr id="4" name="Content Placeholder 2">
            <a:extLst>
              <a:ext uri="{FF2B5EF4-FFF2-40B4-BE49-F238E27FC236}">
                <a16:creationId xmlns:a16="http://schemas.microsoft.com/office/drawing/2014/main" id="{00A0981E-D49B-121D-A059-D2F1EA6D3B90}"/>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a:p>
            <a:pPr marL="457200" lvl="1" indent="0">
              <a:buNone/>
            </a:pPr>
            <a:endParaRPr lang="en-US" sz="1600" dirty="0"/>
          </a:p>
          <a:p>
            <a:endParaRPr lang="en-US" sz="2000" dirty="0"/>
          </a:p>
        </p:txBody>
      </p:sp>
      <p:sp>
        <p:nvSpPr>
          <p:cNvPr id="6" name="TextBox 5">
            <a:extLst>
              <a:ext uri="{FF2B5EF4-FFF2-40B4-BE49-F238E27FC236}">
                <a16:creationId xmlns:a16="http://schemas.microsoft.com/office/drawing/2014/main" id="{FAAA58A2-2859-DA24-F93E-6BAD0A0D38D5}"/>
              </a:ext>
            </a:extLst>
          </p:cNvPr>
          <p:cNvSpPr txBox="1"/>
          <p:nvPr/>
        </p:nvSpPr>
        <p:spPr>
          <a:xfrm>
            <a:off x="626850" y="5590259"/>
            <a:ext cx="10998222" cy="646331"/>
          </a:xfrm>
          <a:prstGeom prst="rect">
            <a:avLst/>
          </a:prstGeom>
          <a:noFill/>
        </p:spPr>
        <p:txBody>
          <a:bodyPr wrap="square">
            <a:spAutoFit/>
          </a:bodyPr>
          <a:lstStyle/>
          <a:p>
            <a:pPr marL="285750" indent="-285750">
              <a:buFont typeface="Wingdings" panose="05000000000000000000" pitchFamily="2" charset="2"/>
              <a:buChar char="v"/>
            </a:pPr>
            <a:r>
              <a:rPr lang="en-US" dirty="0">
                <a:solidFill>
                  <a:schemeClr val="tx2">
                    <a:lumMod val="75000"/>
                    <a:lumOff val="25000"/>
                  </a:schemeClr>
                </a:solidFill>
              </a:rPr>
              <a:t>In the next few slides, various topics covered in this course are listed along with the learning objectives, assignments, reading material, and instructional tasks related to each topic. </a:t>
            </a:r>
          </a:p>
        </p:txBody>
      </p:sp>
    </p:spTree>
    <p:extLst>
      <p:ext uri="{BB962C8B-B14F-4D97-AF65-F5344CB8AC3E}">
        <p14:creationId xmlns:p14="http://schemas.microsoft.com/office/powerpoint/2010/main" val="386484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2000"/>
                                        <p:tgtEl>
                                          <p:spTgt spid="3">
                                            <p:txEl>
                                              <p:pRg st="3" end="3"/>
                                            </p:txEl>
                                          </p:spTgt>
                                        </p:tgtEl>
                                      </p:cBhvr>
                                    </p:animEffect>
                                  </p:childTnLst>
                                </p:cTn>
                              </p:par>
                            </p:childTnLst>
                          </p:cTn>
                        </p:par>
                        <p:par>
                          <p:cTn id="12" fill="hold">
                            <p:stCondLst>
                              <p:cond delay="4500"/>
                            </p:stCondLst>
                            <p:childTnLst>
                              <p:par>
                                <p:cTn id="13" presetID="10" presetClass="entr" presetSubtype="0" fill="hold" nodeType="afterEffect">
                                  <p:stCondLst>
                                    <p:cond delay="25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2000"/>
                                        <p:tgtEl>
                                          <p:spTgt spid="3">
                                            <p:txEl>
                                              <p:pRg st="4" end="4"/>
                                            </p:txEl>
                                          </p:spTgt>
                                        </p:tgtEl>
                                      </p:cBhvr>
                                    </p:animEffect>
                                  </p:childTnLst>
                                </p:cTn>
                              </p:par>
                            </p:childTnLst>
                          </p:cTn>
                        </p:par>
                        <p:par>
                          <p:cTn id="16" fill="hold">
                            <p:stCondLst>
                              <p:cond delay="6750"/>
                            </p:stCondLst>
                            <p:childTnLst>
                              <p:par>
                                <p:cTn id="17" presetID="10" presetClass="entr" presetSubtype="0" fill="hold" nodeType="afterEffect">
                                  <p:stCondLst>
                                    <p:cond delay="25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2000"/>
                                        <p:tgtEl>
                                          <p:spTgt spid="3">
                                            <p:txEl>
                                              <p:pRg st="5" end="5"/>
                                            </p:txEl>
                                          </p:spTgt>
                                        </p:tgtEl>
                                      </p:cBhvr>
                                    </p:animEffect>
                                  </p:childTnLst>
                                </p:cTn>
                              </p:par>
                            </p:childTnLst>
                          </p:cTn>
                        </p:par>
                        <p:par>
                          <p:cTn id="20" fill="hold">
                            <p:stCondLst>
                              <p:cond delay="9000"/>
                            </p:stCondLst>
                            <p:childTnLst>
                              <p:par>
                                <p:cTn id="21" presetID="10" presetClass="entr" presetSubtype="0" fill="hold" nodeType="afterEffect">
                                  <p:stCondLst>
                                    <p:cond delay="25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par>
                          <p:cTn id="24" fill="hold">
                            <p:stCondLst>
                              <p:cond delay="11250"/>
                            </p:stCondLst>
                            <p:childTnLst>
                              <p:par>
                                <p:cTn id="25" presetID="6"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1191DB-84E0-9972-CC8D-9820E29688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77F3F5-48DA-F681-B40B-8D6028FE8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8226A31B-4CB4-574C-3842-65CD7E770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ABE2EDA5-DB55-0F83-0D0A-28DC867BA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135EC2-8F85-BCFB-6075-25382CE42C7F}"/>
              </a:ext>
            </a:extLst>
          </p:cNvPr>
          <p:cNvSpPr>
            <a:spLocks noGrp="1"/>
          </p:cNvSpPr>
          <p:nvPr>
            <p:ph type="title"/>
          </p:nvPr>
        </p:nvSpPr>
        <p:spPr>
          <a:xfrm>
            <a:off x="834980" y="548640"/>
            <a:ext cx="10448716" cy="1156335"/>
          </a:xfrm>
        </p:spPr>
        <p:txBody>
          <a:bodyPr>
            <a:normAutofit/>
          </a:bodyPr>
          <a:lstStyle/>
          <a:p>
            <a:pPr marL="228600"/>
            <a:r>
              <a:rPr lang="en-US" sz="4000" b="1" dirty="0"/>
              <a:t>I. The Data of Macroeconomics </a:t>
            </a:r>
            <a:r>
              <a:rPr lang="en-US" sz="2800" b="1" dirty="0">
                <a:solidFill>
                  <a:schemeClr val="accent2"/>
                </a:solidFill>
              </a:rPr>
              <a:t>(July 1 and 3)</a:t>
            </a:r>
            <a:endParaRPr lang="en-US" sz="2000" b="1" dirty="0">
              <a:solidFill>
                <a:schemeClr val="accent2"/>
              </a:solidFill>
            </a:endParaRPr>
          </a:p>
        </p:txBody>
      </p:sp>
      <p:sp>
        <p:nvSpPr>
          <p:cNvPr id="14" name="Rectangle 13">
            <a:extLst>
              <a:ext uri="{FF2B5EF4-FFF2-40B4-BE49-F238E27FC236}">
                <a16:creationId xmlns:a16="http://schemas.microsoft.com/office/drawing/2014/main" id="{4E86D2B5-E5E3-05EB-339F-5B3AB63B7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04EFA5-F4A6-F42A-6EA3-F0EA826BBB7C}"/>
              </a:ext>
            </a:extLst>
          </p:cNvPr>
          <p:cNvSpPr>
            <a:spLocks noGrp="1"/>
          </p:cNvSpPr>
          <p:nvPr>
            <p:ph idx="1"/>
          </p:nvPr>
        </p:nvSpPr>
        <p:spPr>
          <a:xfrm>
            <a:off x="1011186" y="2253615"/>
            <a:ext cx="11272677" cy="4059827"/>
          </a:xfrm>
        </p:spPr>
        <p:txBody>
          <a:bodyPr>
            <a:normAutofit/>
          </a:bodyPr>
          <a:lstStyle/>
          <a:p>
            <a:pPr>
              <a:buFont typeface="Wingdings" panose="05000000000000000000" pitchFamily="2" charset="2"/>
              <a:buChar char="v"/>
            </a:pPr>
            <a:r>
              <a:rPr lang="en-US" sz="2400" b="1" dirty="0"/>
              <a:t> Learning Objective</a:t>
            </a:r>
          </a:p>
          <a:p>
            <a:pPr lvl="1"/>
            <a:r>
              <a:rPr lang="en-US" sz="2000" dirty="0"/>
              <a:t>Measuring the Nation’s Income </a:t>
            </a:r>
          </a:p>
          <a:p>
            <a:pPr lvl="1"/>
            <a:r>
              <a:rPr lang="en-US" sz="2000" dirty="0"/>
              <a:t>Measuring the Cost of Living </a:t>
            </a:r>
            <a:endParaRPr lang="en-US" sz="1600" dirty="0">
              <a:solidFill>
                <a:schemeClr val="accent2"/>
              </a:solidFill>
            </a:endParaRPr>
          </a:p>
          <a:p>
            <a:pPr>
              <a:buFont typeface="Wingdings" panose="05000000000000000000" pitchFamily="2" charset="2"/>
              <a:buChar char="v"/>
            </a:pPr>
            <a:r>
              <a:rPr lang="en-US" sz="2400" b="1" dirty="0"/>
              <a:t> Assigned Material</a:t>
            </a:r>
          </a:p>
          <a:p>
            <a:pPr lvl="1"/>
            <a:r>
              <a:rPr lang="en-US" sz="2000" dirty="0"/>
              <a:t>Mankiw Chapters 10, 11</a:t>
            </a:r>
          </a:p>
          <a:p>
            <a:pPr lvl="1"/>
            <a:r>
              <a:rPr lang="en-US" sz="2000" dirty="0"/>
              <a:t>PowerPoint Slides 112-01, 112-02</a:t>
            </a:r>
          </a:p>
          <a:p>
            <a:pPr lvl="1"/>
            <a:r>
              <a:rPr lang="en-US" sz="2000" dirty="0"/>
              <a:t>Posted Videos on Canvas under Topic I</a:t>
            </a:r>
          </a:p>
          <a:p>
            <a:pPr>
              <a:buFont typeface="Wingdings" panose="05000000000000000000" pitchFamily="2" charset="2"/>
              <a:buChar char="v"/>
            </a:pPr>
            <a:r>
              <a:rPr lang="en-US" sz="2400" b="1" dirty="0"/>
              <a:t> Tasks</a:t>
            </a:r>
          </a:p>
          <a:p>
            <a:pPr lvl="1"/>
            <a:r>
              <a:rPr lang="en-US" sz="2000" dirty="0"/>
              <a:t>Do Problem Set 1, July 6</a:t>
            </a:r>
            <a:r>
              <a:rPr lang="en-US" sz="2000" baseline="30000" dirty="0"/>
              <a:t>th</a:t>
            </a:r>
            <a:r>
              <a:rPr lang="en-US" sz="2000" dirty="0"/>
              <a:t> </a:t>
            </a:r>
          </a:p>
          <a:p>
            <a:pPr lvl="1"/>
            <a:r>
              <a:rPr lang="en-US" sz="2000" b="1" dirty="0">
                <a:solidFill>
                  <a:srgbClr val="FF0000"/>
                </a:solidFill>
              </a:rPr>
              <a:t>Quiz 1 on Tuesday, July 8</a:t>
            </a:r>
            <a:r>
              <a:rPr lang="en-US" sz="2000" b="1" baseline="30000" dirty="0">
                <a:solidFill>
                  <a:srgbClr val="FF0000"/>
                </a:solidFill>
              </a:rPr>
              <a:t>th</a:t>
            </a:r>
            <a:r>
              <a:rPr lang="en-US" sz="2000" b="1" dirty="0">
                <a:solidFill>
                  <a:srgbClr val="FF0000"/>
                </a:solidFill>
              </a:rPr>
              <a:t> </a:t>
            </a:r>
          </a:p>
        </p:txBody>
      </p:sp>
      <p:sp>
        <p:nvSpPr>
          <p:cNvPr id="4" name="Content Placeholder 2">
            <a:extLst>
              <a:ext uri="{FF2B5EF4-FFF2-40B4-BE49-F238E27FC236}">
                <a16:creationId xmlns:a16="http://schemas.microsoft.com/office/drawing/2014/main" id="{E53C8DB0-0F45-785B-26F1-0C0CFE1CD177}"/>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AB0A7926-0AF7-1453-F39D-6AF2539E1A90}"/>
              </a:ext>
            </a:extLst>
          </p:cNvPr>
          <p:cNvSpPr txBox="1"/>
          <p:nvPr/>
        </p:nvSpPr>
        <p:spPr>
          <a:xfrm rot="16200000">
            <a:off x="-1617372" y="4035079"/>
            <a:ext cx="43511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Topic I</a:t>
            </a:r>
          </a:p>
        </p:txBody>
      </p:sp>
    </p:spTree>
    <p:extLst>
      <p:ext uri="{BB962C8B-B14F-4D97-AF65-F5344CB8AC3E}">
        <p14:creationId xmlns:p14="http://schemas.microsoft.com/office/powerpoint/2010/main" val="14697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F674CC-9587-74B2-C9B5-32B8B6E1A1B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82AABFD-DE15-07B2-34F7-4EEBCEA10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4773BF7A-8148-AE3E-08EF-6A36C0833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0B76706-0E5A-581C-EDF9-C9B340BF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B98C21-A732-5800-62F2-77641FD2917C}"/>
              </a:ext>
            </a:extLst>
          </p:cNvPr>
          <p:cNvSpPr>
            <a:spLocks noGrp="1"/>
          </p:cNvSpPr>
          <p:nvPr>
            <p:ph type="title"/>
          </p:nvPr>
        </p:nvSpPr>
        <p:spPr>
          <a:xfrm>
            <a:off x="596888" y="666517"/>
            <a:ext cx="12093945" cy="1156335"/>
          </a:xfrm>
        </p:spPr>
        <p:txBody>
          <a:bodyPr>
            <a:normAutofit/>
          </a:bodyPr>
          <a:lstStyle/>
          <a:p>
            <a:pPr marL="228600"/>
            <a:r>
              <a:rPr lang="en-US" sz="3600" b="1" dirty="0"/>
              <a:t>II. The Real Economy in the Long Run </a:t>
            </a:r>
            <a:r>
              <a:rPr lang="en-US" sz="2800" b="1" dirty="0">
                <a:solidFill>
                  <a:schemeClr val="accent2"/>
                </a:solidFill>
              </a:rPr>
              <a:t>(July 8, 10)</a:t>
            </a:r>
            <a:r>
              <a:rPr lang="en-US" sz="2800" b="1" dirty="0"/>
              <a:t> </a:t>
            </a:r>
            <a:endParaRPr lang="en-US" sz="3600" b="1" dirty="0"/>
          </a:p>
        </p:txBody>
      </p:sp>
      <p:sp>
        <p:nvSpPr>
          <p:cNvPr id="14" name="Rectangle 13">
            <a:extLst>
              <a:ext uri="{FF2B5EF4-FFF2-40B4-BE49-F238E27FC236}">
                <a16:creationId xmlns:a16="http://schemas.microsoft.com/office/drawing/2014/main" id="{AF09E64F-A39A-5D80-D113-3B9CC9C92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7D52B0-79A8-65DA-73A4-BB327A250839}"/>
              </a:ext>
            </a:extLst>
          </p:cNvPr>
          <p:cNvSpPr>
            <a:spLocks noGrp="1"/>
          </p:cNvSpPr>
          <p:nvPr>
            <p:ph idx="1"/>
          </p:nvPr>
        </p:nvSpPr>
        <p:spPr>
          <a:xfrm>
            <a:off x="1107971" y="2253615"/>
            <a:ext cx="11272677" cy="4059827"/>
          </a:xfrm>
        </p:spPr>
        <p:txBody>
          <a:bodyPr>
            <a:normAutofit/>
          </a:bodyPr>
          <a:lstStyle/>
          <a:p>
            <a:pPr>
              <a:buFont typeface="Wingdings" panose="05000000000000000000" pitchFamily="2" charset="2"/>
              <a:buChar char="v"/>
            </a:pPr>
            <a:r>
              <a:rPr lang="en-US" sz="2400" b="1" dirty="0"/>
              <a:t> Learning Objective</a:t>
            </a:r>
          </a:p>
          <a:p>
            <a:pPr lvl="1"/>
            <a:r>
              <a:rPr lang="en-US" sz="2000" dirty="0"/>
              <a:t>Production and Growth </a:t>
            </a:r>
          </a:p>
          <a:p>
            <a:pPr lvl="1"/>
            <a:r>
              <a:rPr lang="en-US" sz="2000" dirty="0"/>
              <a:t>Savings, Investment, and Finance </a:t>
            </a:r>
            <a:r>
              <a:rPr lang="en-US" sz="2000" dirty="0">
                <a:solidFill>
                  <a:schemeClr val="accent2"/>
                </a:solidFill>
              </a:rPr>
              <a:t> </a:t>
            </a:r>
            <a:endParaRPr lang="en-US" sz="1600" dirty="0"/>
          </a:p>
          <a:p>
            <a:pPr>
              <a:buFont typeface="Wingdings" panose="05000000000000000000" pitchFamily="2" charset="2"/>
              <a:buChar char="v"/>
            </a:pPr>
            <a:r>
              <a:rPr lang="en-US" sz="2400" b="1" dirty="0"/>
              <a:t> Assigned Material</a:t>
            </a:r>
          </a:p>
          <a:p>
            <a:pPr lvl="1"/>
            <a:r>
              <a:rPr lang="en-US" sz="2000" dirty="0"/>
              <a:t>Mankiw Chapters 12, 13</a:t>
            </a:r>
          </a:p>
          <a:p>
            <a:pPr lvl="1"/>
            <a:r>
              <a:rPr lang="en-US" sz="2000" dirty="0"/>
              <a:t>PowerPoint Slides 112-03, 112-04</a:t>
            </a:r>
          </a:p>
          <a:p>
            <a:pPr lvl="1"/>
            <a:r>
              <a:rPr lang="en-US" sz="2000" dirty="0"/>
              <a:t>Posted Videos on Canvas under Topic II</a:t>
            </a:r>
          </a:p>
          <a:p>
            <a:pPr>
              <a:buFont typeface="Wingdings" panose="05000000000000000000" pitchFamily="2" charset="2"/>
              <a:buChar char="v"/>
            </a:pPr>
            <a:r>
              <a:rPr lang="en-US" sz="2400" b="1" dirty="0"/>
              <a:t> Tasks</a:t>
            </a:r>
          </a:p>
          <a:p>
            <a:pPr lvl="1"/>
            <a:r>
              <a:rPr lang="en-US" sz="2000" dirty="0"/>
              <a:t>Do Problem Set 2, July 13</a:t>
            </a:r>
            <a:r>
              <a:rPr lang="en-US" sz="2000" baseline="30000" dirty="0"/>
              <a:t>th</a:t>
            </a:r>
            <a:r>
              <a:rPr lang="en-US" sz="2000" dirty="0"/>
              <a:t> </a:t>
            </a:r>
          </a:p>
          <a:p>
            <a:pPr lvl="1"/>
            <a:r>
              <a:rPr lang="en-US" sz="2000" b="1" dirty="0">
                <a:solidFill>
                  <a:srgbClr val="FF0000"/>
                </a:solidFill>
              </a:rPr>
              <a:t>Quiz 2 on Tuesday, July 15</a:t>
            </a:r>
            <a:r>
              <a:rPr lang="en-US" sz="2000" b="1" baseline="30000" dirty="0">
                <a:solidFill>
                  <a:srgbClr val="FF0000"/>
                </a:solidFill>
              </a:rPr>
              <a:t>th</a:t>
            </a:r>
            <a:r>
              <a:rPr lang="en-US" sz="2000" b="1" dirty="0">
                <a:solidFill>
                  <a:srgbClr val="FF0000"/>
                </a:solidFill>
              </a:rPr>
              <a:t> </a:t>
            </a:r>
          </a:p>
          <a:p>
            <a:endParaRPr lang="en-US" sz="2000" dirty="0"/>
          </a:p>
        </p:txBody>
      </p:sp>
      <p:sp>
        <p:nvSpPr>
          <p:cNvPr id="4" name="Content Placeholder 2">
            <a:extLst>
              <a:ext uri="{FF2B5EF4-FFF2-40B4-BE49-F238E27FC236}">
                <a16:creationId xmlns:a16="http://schemas.microsoft.com/office/drawing/2014/main" id="{51A5D0AE-D3FA-C66F-1C2E-343FBDF2F6EF}"/>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581E0CDC-7F0B-C943-B894-BC460BB51531}"/>
              </a:ext>
            </a:extLst>
          </p:cNvPr>
          <p:cNvSpPr txBox="1"/>
          <p:nvPr/>
        </p:nvSpPr>
        <p:spPr>
          <a:xfrm rot="16200000">
            <a:off x="-1617372" y="4074407"/>
            <a:ext cx="43511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E97132"/>
                </a:solidFill>
                <a:effectLst/>
                <a:uLnTx/>
                <a:uFillTx/>
                <a:latin typeface="Times New Roman" panose="02020603050405020304" pitchFamily="18" charset="0"/>
                <a:ea typeface="+mn-ea"/>
                <a:cs typeface="Times New Roman" panose="02020603050405020304" pitchFamily="18" charset="0"/>
              </a:rPr>
              <a:t>Topic II</a:t>
            </a:r>
          </a:p>
        </p:txBody>
      </p:sp>
    </p:spTree>
    <p:extLst>
      <p:ext uri="{BB962C8B-B14F-4D97-AF65-F5344CB8AC3E}">
        <p14:creationId xmlns:p14="http://schemas.microsoft.com/office/powerpoint/2010/main" val="12630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4E8AF5-C44A-1313-C4A4-4F7AF60DD02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C581E4-95C6-DFCB-19B9-70D27A924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4BB442F4-BCE0-B60F-9807-29B949487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6611098E-D9AE-5BF3-E388-D71C665F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C3F17C-2900-8578-DBA5-A90ED7340C50}"/>
              </a:ext>
            </a:extLst>
          </p:cNvPr>
          <p:cNvSpPr>
            <a:spLocks noGrp="1"/>
          </p:cNvSpPr>
          <p:nvPr>
            <p:ph type="title"/>
          </p:nvPr>
        </p:nvSpPr>
        <p:spPr>
          <a:xfrm>
            <a:off x="596888" y="666517"/>
            <a:ext cx="12093945" cy="1156335"/>
          </a:xfrm>
        </p:spPr>
        <p:txBody>
          <a:bodyPr>
            <a:normAutofit/>
          </a:bodyPr>
          <a:lstStyle/>
          <a:p>
            <a:pPr marL="228600"/>
            <a:r>
              <a:rPr lang="en-US" sz="3600" b="1" dirty="0"/>
              <a:t>II. The Real Economy in the Long Run </a:t>
            </a:r>
            <a:r>
              <a:rPr lang="en-US" sz="2800" b="1" dirty="0">
                <a:solidFill>
                  <a:schemeClr val="accent2"/>
                </a:solidFill>
              </a:rPr>
              <a:t>(July 15, 17)</a:t>
            </a:r>
            <a:r>
              <a:rPr lang="en-US" sz="2800" b="1" dirty="0"/>
              <a:t> </a:t>
            </a:r>
            <a:endParaRPr lang="en-US" sz="3600" b="1" dirty="0"/>
          </a:p>
        </p:txBody>
      </p:sp>
      <p:sp>
        <p:nvSpPr>
          <p:cNvPr id="14" name="Rectangle 13">
            <a:extLst>
              <a:ext uri="{FF2B5EF4-FFF2-40B4-BE49-F238E27FC236}">
                <a16:creationId xmlns:a16="http://schemas.microsoft.com/office/drawing/2014/main" id="{3F85060D-EAFB-2028-D80C-EE70B6DC5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5F02139-1D2B-C9F1-D115-EBAF583FC5DB}"/>
              </a:ext>
            </a:extLst>
          </p:cNvPr>
          <p:cNvSpPr>
            <a:spLocks noGrp="1"/>
          </p:cNvSpPr>
          <p:nvPr>
            <p:ph idx="1"/>
          </p:nvPr>
        </p:nvSpPr>
        <p:spPr>
          <a:xfrm>
            <a:off x="1107971" y="2253615"/>
            <a:ext cx="11272677" cy="4059827"/>
          </a:xfrm>
        </p:spPr>
        <p:txBody>
          <a:bodyPr>
            <a:normAutofit/>
          </a:bodyPr>
          <a:lstStyle/>
          <a:p>
            <a:pPr>
              <a:buFont typeface="Wingdings" panose="05000000000000000000" pitchFamily="2" charset="2"/>
              <a:buChar char="v"/>
            </a:pPr>
            <a:r>
              <a:rPr lang="en-US" sz="2400" b="1" dirty="0"/>
              <a:t> Learning Objective</a:t>
            </a:r>
          </a:p>
          <a:p>
            <a:pPr lvl="1"/>
            <a:r>
              <a:rPr lang="en-US" sz="2000" dirty="0"/>
              <a:t>The Basic Tools of Finance</a:t>
            </a:r>
          </a:p>
          <a:p>
            <a:pPr lvl="1"/>
            <a:r>
              <a:rPr lang="en-US" sz="2000" dirty="0"/>
              <a:t>Unemployment </a:t>
            </a:r>
            <a:r>
              <a:rPr lang="en-US" sz="2000" dirty="0">
                <a:solidFill>
                  <a:schemeClr val="accent2"/>
                </a:solidFill>
              </a:rPr>
              <a:t> </a:t>
            </a:r>
            <a:r>
              <a:rPr lang="en-US" sz="2000" dirty="0"/>
              <a:t> </a:t>
            </a:r>
            <a:endParaRPr lang="en-US" sz="1600" dirty="0"/>
          </a:p>
          <a:p>
            <a:pPr>
              <a:buFont typeface="Wingdings" panose="05000000000000000000" pitchFamily="2" charset="2"/>
              <a:buChar char="v"/>
            </a:pPr>
            <a:r>
              <a:rPr lang="en-US" sz="2400" b="1" dirty="0"/>
              <a:t> Assigned Material</a:t>
            </a:r>
          </a:p>
          <a:p>
            <a:pPr lvl="1"/>
            <a:r>
              <a:rPr lang="en-US" sz="2000" dirty="0"/>
              <a:t>Mankiw Chapters 14, 15</a:t>
            </a:r>
          </a:p>
          <a:p>
            <a:pPr lvl="1"/>
            <a:r>
              <a:rPr lang="en-US" sz="2000" dirty="0"/>
              <a:t>PowerPoint Slides 112-05, 112-06</a:t>
            </a:r>
          </a:p>
          <a:p>
            <a:pPr lvl="1"/>
            <a:r>
              <a:rPr lang="en-US" sz="2000" dirty="0"/>
              <a:t>Posted Videos on Canvas under Topic II</a:t>
            </a:r>
          </a:p>
          <a:p>
            <a:pPr>
              <a:buFont typeface="Wingdings" panose="05000000000000000000" pitchFamily="2" charset="2"/>
              <a:buChar char="v"/>
            </a:pPr>
            <a:r>
              <a:rPr lang="en-US" sz="2400" b="1" dirty="0"/>
              <a:t> Tasks</a:t>
            </a:r>
          </a:p>
          <a:p>
            <a:pPr lvl="1"/>
            <a:r>
              <a:rPr lang="en-US" sz="2000" dirty="0"/>
              <a:t>Do Problem Set 3, July 20</a:t>
            </a:r>
            <a:r>
              <a:rPr lang="en-US" sz="2000" baseline="30000" dirty="0"/>
              <a:t>th</a:t>
            </a:r>
            <a:r>
              <a:rPr lang="en-US" sz="2000" dirty="0"/>
              <a:t> </a:t>
            </a:r>
          </a:p>
          <a:p>
            <a:pPr lvl="1"/>
            <a:r>
              <a:rPr lang="en-US" sz="2000" b="1" dirty="0">
                <a:solidFill>
                  <a:srgbClr val="FF0000"/>
                </a:solidFill>
              </a:rPr>
              <a:t>Quiz 3 on Tuesday, July 22</a:t>
            </a:r>
            <a:r>
              <a:rPr lang="en-US" sz="2000" b="1" baseline="30000" dirty="0">
                <a:solidFill>
                  <a:srgbClr val="FF0000"/>
                </a:solidFill>
              </a:rPr>
              <a:t>nd</a:t>
            </a:r>
            <a:r>
              <a:rPr lang="en-US" sz="2000" b="1" dirty="0">
                <a:solidFill>
                  <a:srgbClr val="FF0000"/>
                </a:solidFill>
              </a:rPr>
              <a:t> </a:t>
            </a:r>
          </a:p>
          <a:p>
            <a:endParaRPr lang="en-US" sz="2000" dirty="0"/>
          </a:p>
        </p:txBody>
      </p:sp>
      <p:sp>
        <p:nvSpPr>
          <p:cNvPr id="4" name="Content Placeholder 2">
            <a:extLst>
              <a:ext uri="{FF2B5EF4-FFF2-40B4-BE49-F238E27FC236}">
                <a16:creationId xmlns:a16="http://schemas.microsoft.com/office/drawing/2014/main" id="{06A38F5C-0A33-9F84-27BF-2C7D557728F4}"/>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EE6529B2-7FD9-638E-1201-32A26D440D9D}"/>
              </a:ext>
            </a:extLst>
          </p:cNvPr>
          <p:cNvSpPr txBox="1"/>
          <p:nvPr/>
        </p:nvSpPr>
        <p:spPr>
          <a:xfrm rot="16200000">
            <a:off x="-1617372" y="4074407"/>
            <a:ext cx="43511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E97132"/>
                </a:solidFill>
                <a:effectLst/>
                <a:uLnTx/>
                <a:uFillTx/>
                <a:latin typeface="Times New Roman" panose="02020603050405020304" pitchFamily="18" charset="0"/>
                <a:ea typeface="+mn-ea"/>
                <a:cs typeface="Times New Roman" panose="02020603050405020304" pitchFamily="18" charset="0"/>
              </a:rPr>
              <a:t>Topic II</a:t>
            </a:r>
          </a:p>
        </p:txBody>
      </p:sp>
    </p:spTree>
    <p:extLst>
      <p:ext uri="{BB962C8B-B14F-4D97-AF65-F5344CB8AC3E}">
        <p14:creationId xmlns:p14="http://schemas.microsoft.com/office/powerpoint/2010/main" val="9407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0ECA4-224E-F8D6-2C45-127574806A4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967615A-EBD6-3146-9BA2-A58E1EC3E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82FA5F17-AF6F-ACDD-D664-45D8F7A8A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B79F907-990F-F863-4EF3-4924269CD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763254-9130-85B5-A690-4D37B77B3441}"/>
              </a:ext>
            </a:extLst>
          </p:cNvPr>
          <p:cNvSpPr>
            <a:spLocks noGrp="1"/>
          </p:cNvSpPr>
          <p:nvPr>
            <p:ph type="title"/>
          </p:nvPr>
        </p:nvSpPr>
        <p:spPr>
          <a:xfrm>
            <a:off x="686225" y="548640"/>
            <a:ext cx="10743775" cy="1156335"/>
          </a:xfrm>
        </p:spPr>
        <p:txBody>
          <a:bodyPr>
            <a:normAutofit/>
          </a:bodyPr>
          <a:lstStyle/>
          <a:p>
            <a:pPr marL="228600"/>
            <a:r>
              <a:rPr lang="en-US" sz="3600" b="1" dirty="0"/>
              <a:t>III. Money and Prices in the Long Run </a:t>
            </a:r>
            <a:r>
              <a:rPr lang="en-US" sz="2800" b="1" dirty="0">
                <a:solidFill>
                  <a:schemeClr val="accent2"/>
                </a:solidFill>
              </a:rPr>
              <a:t>(July 22, 24)</a:t>
            </a:r>
            <a:endParaRPr lang="en-US" sz="3600" b="1" dirty="0"/>
          </a:p>
        </p:txBody>
      </p:sp>
      <p:sp>
        <p:nvSpPr>
          <p:cNvPr id="14" name="Rectangle 13">
            <a:extLst>
              <a:ext uri="{FF2B5EF4-FFF2-40B4-BE49-F238E27FC236}">
                <a16:creationId xmlns:a16="http://schemas.microsoft.com/office/drawing/2014/main" id="{72A5DE38-3931-2D16-458F-388549ED4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3B49920-9269-1006-4F01-39811C7A7F8A}"/>
              </a:ext>
            </a:extLst>
          </p:cNvPr>
          <p:cNvSpPr>
            <a:spLocks noGrp="1"/>
          </p:cNvSpPr>
          <p:nvPr>
            <p:ph idx="1"/>
          </p:nvPr>
        </p:nvSpPr>
        <p:spPr>
          <a:xfrm>
            <a:off x="1011186" y="2253615"/>
            <a:ext cx="11272677" cy="4059827"/>
          </a:xfrm>
        </p:spPr>
        <p:txBody>
          <a:bodyPr>
            <a:normAutofit/>
          </a:bodyPr>
          <a:lstStyle/>
          <a:p>
            <a:pPr>
              <a:lnSpc>
                <a:spcPct val="100000"/>
              </a:lnSpc>
              <a:buFont typeface="Wingdings" panose="05000000000000000000" pitchFamily="2" charset="2"/>
              <a:buChar char="v"/>
            </a:pPr>
            <a:r>
              <a:rPr lang="en-US" sz="2400" b="1" dirty="0"/>
              <a:t> Learning Objective</a:t>
            </a:r>
          </a:p>
          <a:p>
            <a:pPr lvl="1">
              <a:lnSpc>
                <a:spcPct val="100000"/>
              </a:lnSpc>
            </a:pPr>
            <a:r>
              <a:rPr lang="en-US" sz="2000" dirty="0"/>
              <a:t>The Monetary System </a:t>
            </a:r>
            <a:r>
              <a:rPr lang="en-US" sz="2000" dirty="0">
                <a:solidFill>
                  <a:schemeClr val="accent2"/>
                </a:solidFill>
              </a:rPr>
              <a:t> </a:t>
            </a:r>
            <a:endParaRPr lang="en-US" sz="2000" dirty="0"/>
          </a:p>
          <a:p>
            <a:pPr lvl="1">
              <a:lnSpc>
                <a:spcPct val="100000"/>
              </a:lnSpc>
            </a:pPr>
            <a:r>
              <a:rPr lang="en-US" sz="2000" dirty="0"/>
              <a:t>Money, Growth and Inflation </a:t>
            </a:r>
            <a:r>
              <a:rPr lang="en-US" sz="2000" dirty="0">
                <a:solidFill>
                  <a:schemeClr val="accent2"/>
                </a:solidFill>
              </a:rPr>
              <a:t> </a:t>
            </a:r>
            <a:endParaRPr lang="en-US" sz="1600" dirty="0"/>
          </a:p>
          <a:p>
            <a:pPr>
              <a:lnSpc>
                <a:spcPct val="100000"/>
              </a:lnSpc>
              <a:buFont typeface="Wingdings" panose="05000000000000000000" pitchFamily="2" charset="2"/>
              <a:buChar char="v"/>
            </a:pPr>
            <a:r>
              <a:rPr lang="en-US" sz="2400" b="1" dirty="0"/>
              <a:t> Assigned Material</a:t>
            </a:r>
          </a:p>
          <a:p>
            <a:pPr lvl="1">
              <a:lnSpc>
                <a:spcPct val="100000"/>
              </a:lnSpc>
            </a:pPr>
            <a:r>
              <a:rPr lang="en-US" sz="2000" dirty="0"/>
              <a:t>Mankiw Chapters 16, 17</a:t>
            </a:r>
          </a:p>
          <a:p>
            <a:pPr lvl="1">
              <a:lnSpc>
                <a:spcPct val="100000"/>
              </a:lnSpc>
            </a:pPr>
            <a:r>
              <a:rPr lang="en-US" sz="2000" dirty="0"/>
              <a:t>PowerPoint Slides 112-07, 112-08</a:t>
            </a:r>
          </a:p>
          <a:p>
            <a:pPr lvl="1">
              <a:lnSpc>
                <a:spcPct val="100000"/>
              </a:lnSpc>
            </a:pPr>
            <a:r>
              <a:rPr lang="en-US" sz="2000" dirty="0"/>
              <a:t>Posted Videos on Canvas under Topic III</a:t>
            </a:r>
          </a:p>
          <a:p>
            <a:pPr>
              <a:lnSpc>
                <a:spcPct val="100000"/>
              </a:lnSpc>
              <a:buFont typeface="Wingdings" panose="05000000000000000000" pitchFamily="2" charset="2"/>
              <a:buChar char="v"/>
            </a:pPr>
            <a:r>
              <a:rPr lang="en-US" sz="2400" b="1" dirty="0"/>
              <a:t> Tasks</a:t>
            </a:r>
          </a:p>
          <a:p>
            <a:pPr lvl="1">
              <a:lnSpc>
                <a:spcPct val="100000"/>
              </a:lnSpc>
            </a:pPr>
            <a:r>
              <a:rPr lang="en-US" sz="2000" dirty="0"/>
              <a:t>Do Problem Set 4, July 27</a:t>
            </a:r>
            <a:r>
              <a:rPr lang="en-US" sz="2000" baseline="30000" dirty="0"/>
              <a:t>th</a:t>
            </a:r>
            <a:r>
              <a:rPr lang="en-US" sz="2000" dirty="0"/>
              <a:t> </a:t>
            </a:r>
          </a:p>
          <a:p>
            <a:pPr lvl="1">
              <a:lnSpc>
                <a:spcPct val="100000"/>
              </a:lnSpc>
            </a:pPr>
            <a:r>
              <a:rPr lang="en-US" sz="2000" b="1" dirty="0">
                <a:solidFill>
                  <a:srgbClr val="FF0000"/>
                </a:solidFill>
              </a:rPr>
              <a:t>Quiz 4 on Tuesday, July 29</a:t>
            </a:r>
            <a:r>
              <a:rPr lang="en-US" sz="2000" b="1" baseline="30000" dirty="0">
                <a:solidFill>
                  <a:srgbClr val="FF0000"/>
                </a:solidFill>
              </a:rPr>
              <a:t>th</a:t>
            </a:r>
            <a:r>
              <a:rPr lang="en-US" sz="2000" b="1" dirty="0">
                <a:solidFill>
                  <a:srgbClr val="FF0000"/>
                </a:solidFill>
              </a:rPr>
              <a:t>  </a:t>
            </a:r>
          </a:p>
          <a:p>
            <a:endParaRPr lang="en-US" sz="2000" dirty="0"/>
          </a:p>
        </p:txBody>
      </p:sp>
      <p:sp>
        <p:nvSpPr>
          <p:cNvPr id="4" name="Content Placeholder 2">
            <a:extLst>
              <a:ext uri="{FF2B5EF4-FFF2-40B4-BE49-F238E27FC236}">
                <a16:creationId xmlns:a16="http://schemas.microsoft.com/office/drawing/2014/main" id="{F9C2A869-3927-4B8F-3834-2D729CE7E0B6}"/>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4EA0FEB2-F628-EDFB-486A-22ADDF54395E}"/>
              </a:ext>
            </a:extLst>
          </p:cNvPr>
          <p:cNvSpPr txBox="1"/>
          <p:nvPr/>
        </p:nvSpPr>
        <p:spPr>
          <a:xfrm rot="16200000">
            <a:off x="-1617372" y="4106030"/>
            <a:ext cx="43511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Topic III</a:t>
            </a:r>
          </a:p>
        </p:txBody>
      </p:sp>
    </p:spTree>
    <p:extLst>
      <p:ext uri="{BB962C8B-B14F-4D97-AF65-F5344CB8AC3E}">
        <p14:creationId xmlns:p14="http://schemas.microsoft.com/office/powerpoint/2010/main" val="242876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3F7693-EC77-8A6D-444F-5A992314A3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AB1100-19DF-C983-B7A9-1950F269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E0453615-9030-ED95-D1AF-6A2EA2604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EE9C1EA4-8DCB-7475-93C4-989973698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573316-D82D-9F8F-7E10-3A35AAFB2772}"/>
              </a:ext>
            </a:extLst>
          </p:cNvPr>
          <p:cNvSpPr>
            <a:spLocks noGrp="1"/>
          </p:cNvSpPr>
          <p:nvPr>
            <p:ph type="title"/>
          </p:nvPr>
        </p:nvSpPr>
        <p:spPr>
          <a:xfrm>
            <a:off x="422552" y="564339"/>
            <a:ext cx="11438757" cy="1156335"/>
          </a:xfrm>
        </p:spPr>
        <p:txBody>
          <a:bodyPr>
            <a:normAutofit/>
          </a:bodyPr>
          <a:lstStyle/>
          <a:p>
            <a:pPr marL="228600"/>
            <a:r>
              <a:rPr lang="en-US" sz="4000" b="1" dirty="0"/>
              <a:t>IV. </a:t>
            </a:r>
            <a:r>
              <a:rPr lang="en-US" sz="3600" b="1" dirty="0"/>
              <a:t>Short-Run Economic Fluctuations </a:t>
            </a:r>
            <a:r>
              <a:rPr lang="en-US" sz="2400" b="1" dirty="0">
                <a:solidFill>
                  <a:schemeClr val="accent2"/>
                </a:solidFill>
              </a:rPr>
              <a:t>(July 29, 31, and August 5)</a:t>
            </a:r>
            <a:endParaRPr lang="en-US" sz="4000" b="1" dirty="0"/>
          </a:p>
        </p:txBody>
      </p:sp>
      <p:sp>
        <p:nvSpPr>
          <p:cNvPr id="14" name="Rectangle 13">
            <a:extLst>
              <a:ext uri="{FF2B5EF4-FFF2-40B4-BE49-F238E27FC236}">
                <a16:creationId xmlns:a16="http://schemas.microsoft.com/office/drawing/2014/main" id="{28214B79-EEE2-CB0E-A88D-80B7CFB07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4C1FD9-AEF6-708F-0693-E0017B614975}"/>
              </a:ext>
            </a:extLst>
          </p:cNvPr>
          <p:cNvSpPr>
            <a:spLocks noGrp="1"/>
          </p:cNvSpPr>
          <p:nvPr>
            <p:ph idx="1"/>
          </p:nvPr>
        </p:nvSpPr>
        <p:spPr>
          <a:xfrm>
            <a:off x="1011186" y="2259423"/>
            <a:ext cx="11272677" cy="4059827"/>
          </a:xfrm>
        </p:spPr>
        <p:txBody>
          <a:bodyPr>
            <a:normAutofit lnSpcReduction="10000"/>
          </a:bodyPr>
          <a:lstStyle/>
          <a:p>
            <a:pPr>
              <a:lnSpc>
                <a:spcPct val="100000"/>
              </a:lnSpc>
              <a:buFont typeface="Wingdings" panose="05000000000000000000" pitchFamily="2" charset="2"/>
              <a:buChar char="v"/>
            </a:pPr>
            <a:r>
              <a:rPr lang="en-US" sz="2400" b="1" dirty="0"/>
              <a:t> Learning Objective</a:t>
            </a:r>
          </a:p>
          <a:p>
            <a:pPr lvl="1">
              <a:lnSpc>
                <a:spcPct val="100000"/>
              </a:lnSpc>
            </a:pPr>
            <a:r>
              <a:rPr lang="en-US" sz="2000" dirty="0"/>
              <a:t>Aggregate Demand and Aggregate Supply </a:t>
            </a:r>
            <a:r>
              <a:rPr lang="en-US" sz="2000" dirty="0">
                <a:solidFill>
                  <a:schemeClr val="accent2"/>
                </a:solidFill>
              </a:rPr>
              <a:t> </a:t>
            </a:r>
            <a:endParaRPr lang="en-US" sz="2000" dirty="0"/>
          </a:p>
          <a:p>
            <a:pPr lvl="1">
              <a:lnSpc>
                <a:spcPct val="100000"/>
              </a:lnSpc>
            </a:pPr>
            <a:r>
              <a:rPr lang="en-US" sz="2000" dirty="0"/>
              <a:t>Monetary and Fiscal Policy </a:t>
            </a:r>
            <a:r>
              <a:rPr lang="en-US" sz="2000" dirty="0">
                <a:solidFill>
                  <a:schemeClr val="accent2"/>
                </a:solidFill>
              </a:rPr>
              <a:t> </a:t>
            </a:r>
            <a:endParaRPr lang="en-US" sz="1600" dirty="0"/>
          </a:p>
          <a:p>
            <a:pPr>
              <a:lnSpc>
                <a:spcPct val="100000"/>
              </a:lnSpc>
              <a:buFont typeface="Wingdings" panose="05000000000000000000" pitchFamily="2" charset="2"/>
              <a:buChar char="v"/>
            </a:pPr>
            <a:r>
              <a:rPr lang="en-US" sz="2400" b="1" dirty="0"/>
              <a:t> Assigned Material</a:t>
            </a:r>
          </a:p>
          <a:p>
            <a:pPr lvl="1">
              <a:lnSpc>
                <a:spcPct val="100000"/>
              </a:lnSpc>
            </a:pPr>
            <a:r>
              <a:rPr lang="en-US" sz="2000" dirty="0"/>
              <a:t>Mankiw Chapters 20, 21</a:t>
            </a:r>
          </a:p>
          <a:p>
            <a:pPr lvl="1">
              <a:lnSpc>
                <a:spcPct val="100000"/>
              </a:lnSpc>
            </a:pPr>
            <a:r>
              <a:rPr lang="en-US" sz="2000" dirty="0"/>
              <a:t>PowerPoint Slides 112-09, 112-10 </a:t>
            </a:r>
          </a:p>
          <a:p>
            <a:pPr lvl="1">
              <a:lnSpc>
                <a:spcPct val="100000"/>
              </a:lnSpc>
            </a:pPr>
            <a:r>
              <a:rPr lang="en-US" sz="2000" dirty="0"/>
              <a:t>Posted Videos on Canvas under Topic IV</a:t>
            </a:r>
          </a:p>
          <a:p>
            <a:pPr>
              <a:lnSpc>
                <a:spcPct val="100000"/>
              </a:lnSpc>
              <a:buFont typeface="Wingdings" panose="05000000000000000000" pitchFamily="2" charset="2"/>
              <a:buChar char="v"/>
            </a:pPr>
            <a:r>
              <a:rPr lang="en-US" sz="2400" b="1" dirty="0"/>
              <a:t> Tasks</a:t>
            </a:r>
          </a:p>
          <a:p>
            <a:pPr lvl="1">
              <a:lnSpc>
                <a:spcPct val="100000"/>
              </a:lnSpc>
            </a:pPr>
            <a:r>
              <a:rPr lang="en-US" sz="2000" dirty="0"/>
              <a:t>Do Problem Set 5, August 3</a:t>
            </a:r>
            <a:r>
              <a:rPr lang="en-US" sz="2000" baseline="30000" dirty="0"/>
              <a:t>rd</a:t>
            </a:r>
            <a:r>
              <a:rPr lang="en-US" sz="2000" dirty="0"/>
              <a:t> </a:t>
            </a:r>
          </a:p>
          <a:p>
            <a:pPr lvl="1">
              <a:lnSpc>
                <a:spcPct val="100000"/>
              </a:lnSpc>
            </a:pPr>
            <a:r>
              <a:rPr lang="en-US" sz="2000" b="1" dirty="0">
                <a:solidFill>
                  <a:srgbClr val="FF0000"/>
                </a:solidFill>
              </a:rPr>
              <a:t>Quiz 5 on Tuesday, August 5</a:t>
            </a:r>
            <a:r>
              <a:rPr lang="en-US" sz="2000" b="1" baseline="30000" dirty="0">
                <a:solidFill>
                  <a:srgbClr val="FF0000"/>
                </a:solidFill>
              </a:rPr>
              <a:t>th</a:t>
            </a:r>
            <a:r>
              <a:rPr lang="en-US" sz="2000" b="1" dirty="0">
                <a:solidFill>
                  <a:srgbClr val="FF0000"/>
                </a:solidFill>
              </a:rPr>
              <a:t> </a:t>
            </a:r>
          </a:p>
          <a:p>
            <a:pPr lvl="1">
              <a:lnSpc>
                <a:spcPct val="100000"/>
              </a:lnSpc>
            </a:pPr>
            <a:r>
              <a:rPr lang="en-US" sz="2000" dirty="0"/>
              <a:t>Submit Self-Assessment Sheet</a:t>
            </a:r>
          </a:p>
          <a:p>
            <a:pPr lvl="1"/>
            <a:endParaRPr lang="en-US" sz="2000" dirty="0"/>
          </a:p>
        </p:txBody>
      </p:sp>
      <p:sp>
        <p:nvSpPr>
          <p:cNvPr id="4" name="Content Placeholder 2">
            <a:extLst>
              <a:ext uri="{FF2B5EF4-FFF2-40B4-BE49-F238E27FC236}">
                <a16:creationId xmlns:a16="http://schemas.microsoft.com/office/drawing/2014/main" id="{E7670366-FD12-54C9-6C40-813698087641}"/>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68A53399-9505-5766-AF0A-E5EA88199F4D}"/>
              </a:ext>
            </a:extLst>
          </p:cNvPr>
          <p:cNvSpPr txBox="1"/>
          <p:nvPr/>
        </p:nvSpPr>
        <p:spPr>
          <a:xfrm rot="16200000">
            <a:off x="-1617372" y="4074407"/>
            <a:ext cx="43511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Topic IV</a:t>
            </a:r>
          </a:p>
        </p:txBody>
      </p:sp>
    </p:spTree>
    <p:extLst>
      <p:ext uri="{BB962C8B-B14F-4D97-AF65-F5344CB8AC3E}">
        <p14:creationId xmlns:p14="http://schemas.microsoft.com/office/powerpoint/2010/main" val="28892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6F1041-0FB6-1315-6930-7D780F46370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65E031-58E7-784D-0B6B-1A47BE0F8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E09A23B4-D2EB-2C9C-1C21-B68C1A352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140AF37F-31B5-B61C-E3B1-D4F642467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3D3A2D-D73B-E3A5-B03E-00CD9A835246}"/>
              </a:ext>
            </a:extLst>
          </p:cNvPr>
          <p:cNvSpPr>
            <a:spLocks noGrp="1"/>
          </p:cNvSpPr>
          <p:nvPr>
            <p:ph type="title"/>
          </p:nvPr>
        </p:nvSpPr>
        <p:spPr>
          <a:xfrm>
            <a:off x="1115568" y="548640"/>
            <a:ext cx="10168128" cy="1156335"/>
          </a:xfrm>
        </p:spPr>
        <p:txBody>
          <a:bodyPr>
            <a:normAutofit/>
          </a:bodyPr>
          <a:lstStyle/>
          <a:p>
            <a:pPr marL="228600"/>
            <a:r>
              <a:rPr lang="en-US" sz="4000" b="1" dirty="0"/>
              <a:t>8. Important Policies</a:t>
            </a:r>
            <a:endParaRPr lang="en-US" sz="4000" b="1" dirty="0">
              <a:solidFill>
                <a:schemeClr val="accent5"/>
              </a:solidFill>
            </a:endParaRPr>
          </a:p>
        </p:txBody>
      </p:sp>
      <p:sp>
        <p:nvSpPr>
          <p:cNvPr id="14" name="Rectangle 13">
            <a:extLst>
              <a:ext uri="{FF2B5EF4-FFF2-40B4-BE49-F238E27FC236}">
                <a16:creationId xmlns:a16="http://schemas.microsoft.com/office/drawing/2014/main" id="{220A0008-FF18-93AD-194B-10A2E4D34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4A3C4D-9A27-BB6E-327B-0F4BB863519E}"/>
              </a:ext>
            </a:extLst>
          </p:cNvPr>
          <p:cNvSpPr>
            <a:spLocks noGrp="1"/>
          </p:cNvSpPr>
          <p:nvPr>
            <p:ph idx="1"/>
          </p:nvPr>
        </p:nvSpPr>
        <p:spPr>
          <a:xfrm>
            <a:off x="448299" y="2130760"/>
            <a:ext cx="11502666" cy="4344353"/>
          </a:xfrm>
        </p:spPr>
        <p:txBody>
          <a:bodyPr>
            <a:normAutofit fontScale="92500" lnSpcReduction="20000"/>
          </a:bodyPr>
          <a:lstStyle/>
          <a:p>
            <a:pPr>
              <a:buFont typeface="Wingdings" panose="05000000000000000000" pitchFamily="2" charset="2"/>
              <a:buChar char="v"/>
            </a:pPr>
            <a:r>
              <a:rPr lang="en-US" sz="2600" b="1" dirty="0"/>
              <a:t> Quiz Policy</a:t>
            </a:r>
          </a:p>
          <a:p>
            <a:pPr lvl="1"/>
            <a:r>
              <a:rPr lang="en-US" sz="1900" dirty="0"/>
              <a:t>Quizzes are not optional; they are mandatory.</a:t>
            </a:r>
          </a:p>
          <a:p>
            <a:pPr lvl="1"/>
            <a:r>
              <a:rPr lang="en-US" sz="1900" dirty="0"/>
              <a:t>I will drop your lowest quiz score.</a:t>
            </a:r>
          </a:p>
          <a:p>
            <a:pPr lvl="1"/>
            <a:r>
              <a:rPr lang="en-US" sz="1900" dirty="0">
                <a:solidFill>
                  <a:srgbClr val="C00000"/>
                </a:solidFill>
              </a:rPr>
              <a:t>No retakes will be provided under any circumstances.</a:t>
            </a:r>
          </a:p>
          <a:p>
            <a:pPr>
              <a:buFont typeface="Wingdings" panose="05000000000000000000" pitchFamily="2" charset="2"/>
              <a:buChar char="v"/>
            </a:pPr>
            <a:r>
              <a:rPr lang="en-US" sz="2600" b="1" dirty="0"/>
              <a:t> Absence Policy</a:t>
            </a:r>
          </a:p>
          <a:p>
            <a:pPr lvl="1"/>
            <a:r>
              <a:rPr lang="en-US" sz="1900" dirty="0"/>
              <a:t>If you have a compelling reason preventing you from attending a </a:t>
            </a:r>
            <a:r>
              <a:rPr lang="en-US" sz="1800" dirty="0"/>
              <a:t>Quiz</a:t>
            </a:r>
            <a:r>
              <a:rPr lang="en-US" sz="1900" dirty="0"/>
              <a:t> (e.g., illness, student-athlete commitments, or a personal emergency), you must:</a:t>
            </a:r>
          </a:p>
          <a:p>
            <a:pPr marL="1257300" lvl="2" indent="-342900">
              <a:buFont typeface="+mj-lt"/>
              <a:buAutoNum type="arabicPeriod"/>
            </a:pPr>
            <a:r>
              <a:rPr lang="en-US" sz="1600" b="1" dirty="0"/>
              <a:t>Email me</a:t>
            </a:r>
            <a:r>
              <a:rPr lang="en-US" sz="1600" dirty="0"/>
              <a:t> before the Quiz day, explaining your absence.</a:t>
            </a:r>
          </a:p>
          <a:p>
            <a:pPr marL="1257300" lvl="2" indent="-342900">
              <a:buFont typeface="+mj-lt"/>
              <a:buAutoNum type="arabicPeriod"/>
            </a:pPr>
            <a:r>
              <a:rPr lang="en-US" sz="1600" b="1" dirty="0"/>
              <a:t>Submit a</a:t>
            </a:r>
            <a:r>
              <a:rPr lang="en-US" sz="1600" dirty="0"/>
              <a:t> </a:t>
            </a:r>
            <a:r>
              <a:rPr lang="en-US" sz="1600" dirty="0">
                <a:hlinkClick r:id="rId2"/>
              </a:rPr>
              <a:t>self-absence</a:t>
            </a:r>
            <a:r>
              <a:rPr lang="en-US" sz="1600" b="1" dirty="0"/>
              <a:t> form</a:t>
            </a:r>
            <a:r>
              <a:rPr lang="en-US" sz="1600" dirty="0"/>
              <a:t> (under the honor code) confirming your absence on the specified date.</a:t>
            </a:r>
          </a:p>
          <a:p>
            <a:pPr lvl="1"/>
            <a:r>
              <a:rPr lang="en-US" sz="1900" dirty="0"/>
              <a:t>If your absence is excused, the weight of the </a:t>
            </a:r>
            <a:r>
              <a:rPr lang="en-US" sz="1900" b="1" dirty="0"/>
              <a:t>first</a:t>
            </a:r>
            <a:r>
              <a:rPr lang="en-US" sz="1900" dirty="0"/>
              <a:t> missed quiz will be reallocated to your lowest score among the completed ones.</a:t>
            </a:r>
            <a:endParaRPr lang="en-US" sz="2600" dirty="0"/>
          </a:p>
          <a:p>
            <a:pPr>
              <a:buFont typeface="Wingdings" panose="05000000000000000000" pitchFamily="2" charset="2"/>
              <a:buChar char="v"/>
            </a:pPr>
            <a:r>
              <a:rPr lang="en-US" sz="2600" b="1" dirty="0"/>
              <a:t> Problem Sets Policy</a:t>
            </a:r>
          </a:p>
          <a:p>
            <a:pPr lvl="1"/>
            <a:r>
              <a:rPr lang="en-US" sz="1800" dirty="0"/>
              <a:t>Problem Sets will be posted on </a:t>
            </a:r>
            <a:r>
              <a:rPr lang="en-US" sz="1800" b="1" dirty="0"/>
              <a:t>Canvas</a:t>
            </a:r>
            <a:r>
              <a:rPr lang="en-US" sz="1800" dirty="0"/>
              <a:t> with the due dates as listed in the syllabus. </a:t>
            </a:r>
          </a:p>
          <a:p>
            <a:pPr lvl="1"/>
            <a:r>
              <a:rPr lang="en-US" sz="1800" dirty="0"/>
              <a:t>Late submissions will incur a 20% grade penalty per day. </a:t>
            </a:r>
          </a:p>
          <a:p>
            <a:pPr lvl="1"/>
            <a:r>
              <a:rPr lang="en-US" sz="1800" dirty="0"/>
              <a:t>Failure to submit a problem set will result in a zero, with no exceptions.</a:t>
            </a:r>
          </a:p>
          <a:p>
            <a:pPr lvl="1"/>
            <a:r>
              <a:rPr lang="en-US" sz="1800" dirty="0">
                <a:solidFill>
                  <a:srgbClr val="C00000"/>
                </a:solidFill>
              </a:rPr>
              <a:t>This policy applies </a:t>
            </a:r>
            <a:r>
              <a:rPr lang="en-US" sz="1800" b="1" dirty="0">
                <a:solidFill>
                  <a:srgbClr val="C00000"/>
                </a:solidFill>
              </a:rPr>
              <a:t>without exception</a:t>
            </a:r>
            <a:r>
              <a:rPr lang="en-US" sz="1800" dirty="0">
                <a:solidFill>
                  <a:srgbClr val="C00000"/>
                </a:solidFill>
              </a:rPr>
              <a:t>—please plan accordingly.</a:t>
            </a:r>
          </a:p>
          <a:p>
            <a:endParaRPr lang="en-US" sz="2000" dirty="0"/>
          </a:p>
        </p:txBody>
      </p:sp>
      <p:sp>
        <p:nvSpPr>
          <p:cNvPr id="4" name="Content Placeholder 2">
            <a:extLst>
              <a:ext uri="{FF2B5EF4-FFF2-40B4-BE49-F238E27FC236}">
                <a16:creationId xmlns:a16="http://schemas.microsoft.com/office/drawing/2014/main" id="{DDFEC0DD-7435-2CD3-510D-CA6F29211B2A}"/>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477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1000"/>
                                        <p:tgtEl>
                                          <p:spTgt spid="3">
                                            <p:txEl>
                                              <p:pRg st="11" end="11"/>
                                            </p:txEl>
                                          </p:spTgt>
                                        </p:tgtEl>
                                      </p:cBhvr>
                                    </p:animEffect>
                                    <p:anim calcmode="lin" valueType="num">
                                      <p:cBhvr>
                                        <p:cTn id="7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1000"/>
                                        <p:tgtEl>
                                          <p:spTgt spid="3">
                                            <p:txEl>
                                              <p:pRg st="12" end="12"/>
                                            </p:txEl>
                                          </p:spTgt>
                                        </p:tgtEl>
                                      </p:cBhvr>
                                    </p:animEffect>
                                    <p:anim calcmode="lin" valueType="num">
                                      <p:cBhvr>
                                        <p:cTn id="8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grpId="0" nodeType="after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Effect transition="in" filter="fade">
                                      <p:cBhvr>
                                        <p:cTn id="85" dur="1000"/>
                                        <p:tgtEl>
                                          <p:spTgt spid="3">
                                            <p:txEl>
                                              <p:pRg st="13" end="13"/>
                                            </p:txEl>
                                          </p:spTgt>
                                        </p:tgtEl>
                                      </p:cBhvr>
                                    </p:animEffect>
                                    <p:anim calcmode="lin" valueType="num">
                                      <p:cBhvr>
                                        <p:cTn id="8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B1517A-0AA1-8631-2FF5-2FB0938F08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68C79C-4556-97F8-4836-259A6EA95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EFD8E715-1EDB-456B-A190-C51DCBD7D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45510897-57B3-7552-846D-4AF3CCC11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40B6A3-29AA-C72F-7CD7-1D484965560A}"/>
              </a:ext>
            </a:extLst>
          </p:cNvPr>
          <p:cNvSpPr>
            <a:spLocks noGrp="1"/>
          </p:cNvSpPr>
          <p:nvPr>
            <p:ph type="title"/>
          </p:nvPr>
        </p:nvSpPr>
        <p:spPr>
          <a:xfrm>
            <a:off x="1115568" y="548640"/>
            <a:ext cx="10168128" cy="1156335"/>
          </a:xfrm>
        </p:spPr>
        <p:txBody>
          <a:bodyPr>
            <a:normAutofit/>
          </a:bodyPr>
          <a:lstStyle/>
          <a:p>
            <a:pPr marL="228600"/>
            <a:r>
              <a:rPr lang="en-US" sz="4000" b="1" dirty="0"/>
              <a:t>9. Bi-Weekly Self-Assessment Report</a:t>
            </a:r>
            <a:endParaRPr lang="en-US" sz="4000" b="1" dirty="0">
              <a:solidFill>
                <a:schemeClr val="accent5"/>
              </a:solidFill>
            </a:endParaRPr>
          </a:p>
        </p:txBody>
      </p:sp>
      <p:sp>
        <p:nvSpPr>
          <p:cNvPr id="14" name="Rectangle 13">
            <a:extLst>
              <a:ext uri="{FF2B5EF4-FFF2-40B4-BE49-F238E27FC236}">
                <a16:creationId xmlns:a16="http://schemas.microsoft.com/office/drawing/2014/main" id="{8089F923-DBEF-927A-942B-92892B52E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8F83729-6C9E-E52B-52F8-69ED0E72B8D7}"/>
              </a:ext>
            </a:extLst>
          </p:cNvPr>
          <p:cNvSpPr>
            <a:spLocks noGrp="1"/>
          </p:cNvSpPr>
          <p:nvPr>
            <p:ph idx="1"/>
          </p:nvPr>
        </p:nvSpPr>
        <p:spPr>
          <a:xfrm>
            <a:off x="563293" y="2253615"/>
            <a:ext cx="11272677" cy="4403515"/>
          </a:xfrm>
        </p:spPr>
        <p:txBody>
          <a:bodyPr>
            <a:normAutofit fontScale="92500"/>
          </a:bodyPr>
          <a:lstStyle/>
          <a:p>
            <a:pPr>
              <a:buFont typeface="Wingdings" panose="05000000000000000000" pitchFamily="2" charset="2"/>
              <a:buChar char="v"/>
            </a:pPr>
            <a:r>
              <a:rPr lang="en-US" b="1" dirty="0"/>
              <a:t>Self Assessment Scores:</a:t>
            </a:r>
          </a:p>
          <a:p>
            <a:pPr marL="457200" lvl="1" indent="0">
              <a:lnSpc>
                <a:spcPct val="150000"/>
              </a:lnSpc>
              <a:buNone/>
            </a:pPr>
            <a:r>
              <a:rPr lang="en-US" dirty="0"/>
              <a:t>You are asked to assess the effort you put into each class on scale of </a:t>
            </a:r>
            <a:r>
              <a:rPr lang="en-US" b="1" u="sng" dirty="0"/>
              <a:t>0 to 5</a:t>
            </a:r>
            <a:r>
              <a:rPr lang="en-US" dirty="0"/>
              <a:t>, with 5 indicating the most effort.  You will record these scores on the last page of this syllabus on a bi-weekly basis.  Copy the assessment page, fill it out on a bi-weekly basis, and turn it in on Canvas toward the end of the semester.  You get </a:t>
            </a:r>
            <a:r>
              <a:rPr lang="en-US" b="1" dirty="0">
                <a:highlight>
                  <a:srgbClr val="FFFF00"/>
                </a:highlight>
              </a:rPr>
              <a:t>bonus points </a:t>
            </a:r>
            <a:r>
              <a:rPr lang="en-US" dirty="0"/>
              <a:t>for turning this score sheet in, </a:t>
            </a:r>
            <a:r>
              <a:rPr lang="en-US" b="1" dirty="0"/>
              <a:t>irrespective of the scores you report</a:t>
            </a:r>
            <a:r>
              <a:rPr lang="en-US" dirty="0"/>
              <a:t>.  These scores will be used to study course outcome only after the semester is over and grades are reported.  We appreciate your honest assessment of your efforts which makes the scores meaningful. </a:t>
            </a:r>
          </a:p>
          <a:p>
            <a:pPr marL="800100" lvl="1" indent="-342900">
              <a:buFont typeface="+mj-lt"/>
              <a:buAutoNum type="arabicPeriod"/>
            </a:pPr>
            <a:endParaRPr lang="en-US" sz="1600" dirty="0"/>
          </a:p>
          <a:p>
            <a:endParaRPr lang="en-US" sz="2000" dirty="0"/>
          </a:p>
        </p:txBody>
      </p:sp>
      <p:sp>
        <p:nvSpPr>
          <p:cNvPr id="4" name="Content Placeholder 2">
            <a:extLst>
              <a:ext uri="{FF2B5EF4-FFF2-40B4-BE49-F238E27FC236}">
                <a16:creationId xmlns:a16="http://schemas.microsoft.com/office/drawing/2014/main" id="{E22409AC-BC76-57FB-B995-2727EEC6DB05}"/>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173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anim calcmode="lin" valueType="num">
                                      <p:cBhvr>
                                        <p:cTn id="14"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DB9FEB-FC5B-4F7C-5E72-E9813CD624E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2B0026-A284-D735-8801-60EC1F57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ADB5D962-908D-8900-82A4-1BEB39A66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B9B7C480-A957-F02D-EBC2-6467E4BAB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DECA65-9AA8-8AA7-65B9-51FA8FCE6B1A}"/>
              </a:ext>
            </a:extLst>
          </p:cNvPr>
          <p:cNvSpPr>
            <a:spLocks noGrp="1"/>
          </p:cNvSpPr>
          <p:nvPr>
            <p:ph type="title"/>
          </p:nvPr>
        </p:nvSpPr>
        <p:spPr>
          <a:xfrm>
            <a:off x="1115568" y="548640"/>
            <a:ext cx="10168128" cy="1156335"/>
          </a:xfrm>
        </p:spPr>
        <p:txBody>
          <a:bodyPr>
            <a:normAutofit/>
          </a:bodyPr>
          <a:lstStyle/>
          <a:p>
            <a:pPr marL="228600"/>
            <a:r>
              <a:rPr lang="en-US" sz="4000" b="1" dirty="0"/>
              <a:t>9. Bi-Weekly Self-Assessment Report</a:t>
            </a:r>
            <a:endParaRPr lang="en-US" sz="4000" b="1" dirty="0">
              <a:solidFill>
                <a:schemeClr val="accent5"/>
              </a:solidFill>
            </a:endParaRPr>
          </a:p>
        </p:txBody>
      </p:sp>
      <p:sp>
        <p:nvSpPr>
          <p:cNvPr id="14" name="Rectangle 13">
            <a:extLst>
              <a:ext uri="{FF2B5EF4-FFF2-40B4-BE49-F238E27FC236}">
                <a16:creationId xmlns:a16="http://schemas.microsoft.com/office/drawing/2014/main" id="{DFD39CB7-7851-1567-6E18-F0D782498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F60F5C71-0509-2B99-7588-BFE1E6E4204E}"/>
              </a:ext>
            </a:extLst>
          </p:cNvPr>
          <p:cNvSpPr txBox="1">
            <a:spLocks/>
          </p:cNvSpPr>
          <p:nvPr/>
        </p:nvSpPr>
        <p:spPr>
          <a:xfrm>
            <a:off x="505593" y="5597385"/>
            <a:ext cx="11272677" cy="3375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40388EC7-01CF-B649-01C7-7EFD465E967C}"/>
              </a:ext>
            </a:extLst>
          </p:cNvPr>
          <p:cNvSpPr txBox="1"/>
          <p:nvPr/>
        </p:nvSpPr>
        <p:spPr>
          <a:xfrm>
            <a:off x="566928" y="2117074"/>
            <a:ext cx="11211342" cy="4438331"/>
          </a:xfrm>
          <a:prstGeom prst="rect">
            <a:avLst/>
          </a:prstGeom>
          <a:noFill/>
        </p:spPr>
        <p:txBody>
          <a:bodyPr wrap="square" rtlCol="0">
            <a:spAutoFit/>
          </a:bodyPr>
          <a:lstStyle/>
          <a:p>
            <a:pPr marL="1165860" indent="1005840" defTabSz="457200">
              <a:tabLst>
                <a:tab pos="228600" algn="l"/>
                <a:tab pos="342900" algn="l"/>
                <a:tab pos="571500" algn="l"/>
                <a:tab pos="742950" algn="l"/>
                <a:tab pos="2171700" algn="l"/>
                <a:tab pos="3543300" algn="l"/>
                <a:tab pos="4114800" algn="l"/>
                <a:tab pos="4400550" algn="l"/>
                <a:tab pos="4743450" algn="l"/>
              </a:tabLst>
            </a:pPr>
            <a:r>
              <a:rPr lang="en-US" b="1" dirty="0">
                <a:solidFill>
                  <a:srgbClr val="FF0000"/>
                </a:solidFill>
                <a:latin typeface="Times New Roman" panose="02020603050405020304" pitchFamily="18" charset="0"/>
                <a:ea typeface="Times New Roman" panose="02020603050405020304" pitchFamily="18" charset="0"/>
              </a:rPr>
              <a:t>Self-Assessment Scores:</a:t>
            </a:r>
            <a:endParaRPr lang="en-US" dirty="0">
              <a:solidFill>
                <a:prstClr val="black"/>
              </a:solidFill>
              <a:latin typeface="Times New Roman" panose="02020603050405020304" pitchFamily="18" charset="0"/>
              <a:ea typeface="Times New Roman" panose="02020603050405020304" pitchFamily="18" charset="0"/>
            </a:endParaRPr>
          </a:p>
          <a:p>
            <a:pPr defTabSz="457200">
              <a:tabLst>
                <a:tab pos="228600" algn="l"/>
                <a:tab pos="342900" algn="l"/>
                <a:tab pos="571500" algn="l"/>
                <a:tab pos="742950" algn="l"/>
                <a:tab pos="2171700" algn="l"/>
                <a:tab pos="3543300" algn="l"/>
                <a:tab pos="4286250" algn="l"/>
                <a:tab pos="4400550" algn="l"/>
                <a:tab pos="4743450" algn="l"/>
              </a:tabLst>
            </a:pPr>
            <a:r>
              <a:rPr lang="en-US" sz="1400" b="1" dirty="0">
                <a:solidFill>
                  <a:srgbClr val="FF0000"/>
                </a:solidFill>
                <a:latin typeface="Times New Roman" panose="02020603050405020304" pitchFamily="18" charset="0"/>
                <a:ea typeface="Times New Roman" panose="02020603050405020304" pitchFamily="18" charset="0"/>
              </a:rPr>
              <a:t> </a:t>
            </a:r>
            <a:endParaRPr lang="en-US" sz="1400" dirty="0">
              <a:solidFill>
                <a:prstClr val="black"/>
              </a:solidFill>
              <a:latin typeface="Times New Roman" panose="02020603050405020304" pitchFamily="18" charset="0"/>
              <a:ea typeface="Times New Roman" panose="02020603050405020304" pitchFamily="18" charset="0"/>
            </a:endParaRPr>
          </a:p>
          <a:p>
            <a:pPr defTabSz="457200">
              <a:tabLst>
                <a:tab pos="228600" algn="l"/>
                <a:tab pos="342900" algn="l"/>
                <a:tab pos="571500" algn="l"/>
                <a:tab pos="742950" algn="l"/>
                <a:tab pos="2171700" algn="l"/>
                <a:tab pos="3543300" algn="l"/>
                <a:tab pos="4286250" algn="l"/>
                <a:tab pos="4400550" algn="l"/>
                <a:tab pos="4743450" algn="l"/>
              </a:tabLst>
            </a:pPr>
            <a:r>
              <a:rPr lang="en-US" sz="1500" b="1" dirty="0">
                <a:solidFill>
                  <a:srgbClr val="FF0000"/>
                </a:solidFill>
                <a:latin typeface="Times New Roman" panose="02020603050405020304" pitchFamily="18" charset="0"/>
                <a:ea typeface="Times New Roman" panose="02020603050405020304" pitchFamily="18" charset="0"/>
              </a:rPr>
              <a:t>Your Name (Last, First):  _________________________</a:t>
            </a:r>
            <a:endParaRPr lang="en-US" sz="1500" dirty="0">
              <a:solidFill>
                <a:prstClr val="black"/>
              </a:solidFill>
              <a:latin typeface="Times New Roman" panose="02020603050405020304" pitchFamily="18" charset="0"/>
              <a:ea typeface="Times New Roman" panose="02020603050405020304" pitchFamily="18" charset="0"/>
            </a:endParaRPr>
          </a:p>
          <a:p>
            <a:pPr algn="just" defTabSz="457200">
              <a:tabLst>
                <a:tab pos="228600" algn="l"/>
                <a:tab pos="400050" algn="l"/>
                <a:tab pos="571500" algn="l"/>
                <a:tab pos="742950" algn="l"/>
                <a:tab pos="2171700" algn="l"/>
                <a:tab pos="3543300" algn="l"/>
                <a:tab pos="4400550" algn="l"/>
              </a:tabLst>
            </a:pPr>
            <a:r>
              <a:rPr lang="en-US" sz="1500" dirty="0">
                <a:solidFill>
                  <a:prstClr val="black"/>
                </a:solidFill>
                <a:latin typeface="Times New Roman" panose="02020603050405020304" pitchFamily="18" charset="0"/>
                <a:ea typeface="Times New Roman" panose="02020603050405020304" pitchFamily="18" charset="0"/>
              </a:rPr>
              <a:t> </a:t>
            </a:r>
          </a:p>
          <a:p>
            <a:pPr algn="just" defTabSz="457200">
              <a:tabLst>
                <a:tab pos="228600" algn="l"/>
                <a:tab pos="342900" algn="l"/>
                <a:tab pos="571500" algn="l"/>
                <a:tab pos="742950" algn="l"/>
                <a:tab pos="2171700" algn="l"/>
                <a:tab pos="3543300" algn="l"/>
                <a:tab pos="428625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rPr>
              <a:t>Please assess the effort you put into each class and use the format below to report it on a scale of 0 to 5, with 5 indicating the most effort.  Report the scores every two weeks.  Detach this page and </a:t>
            </a:r>
            <a:r>
              <a:rPr lang="en-US" sz="1500" b="1" dirty="0">
                <a:solidFill>
                  <a:srgbClr val="C00000"/>
                </a:solidFill>
                <a:latin typeface="Times New Roman" panose="02020603050405020304" pitchFamily="18" charset="0"/>
                <a:ea typeface="Times New Roman" panose="02020603050405020304" pitchFamily="18" charset="0"/>
              </a:rPr>
              <a:t>submit it on Canvas on </a:t>
            </a:r>
            <a:r>
              <a:rPr lang="en-US" sz="1400" b="1" dirty="0">
                <a:solidFill>
                  <a:srgbClr val="C00000"/>
                </a:solidFill>
              </a:rPr>
              <a:t>Tuesday, August 5</a:t>
            </a:r>
            <a:r>
              <a:rPr lang="en-US" sz="1400" b="1" baseline="30000" dirty="0">
                <a:solidFill>
                  <a:srgbClr val="C00000"/>
                </a:solidFill>
              </a:rPr>
              <a:t>th</a:t>
            </a:r>
            <a:r>
              <a:rPr lang="en-US" sz="1400" b="1" dirty="0">
                <a:solidFill>
                  <a:srgbClr val="C00000"/>
                </a:solidFill>
              </a:rPr>
              <a:t>, 6:00 p.m.</a:t>
            </a:r>
            <a:r>
              <a:rPr lang="en-US" sz="1500" dirty="0">
                <a:solidFill>
                  <a:prstClr val="black"/>
                </a:solidFill>
                <a:latin typeface="Times New Roman" panose="02020603050405020304" pitchFamily="18" charset="0"/>
                <a:ea typeface="Times New Roman" panose="02020603050405020304" pitchFamily="18" charset="0"/>
              </a:rPr>
              <a:t>.  </a:t>
            </a:r>
            <a:r>
              <a:rPr lang="en-US" sz="1500" b="1" dirty="0">
                <a:solidFill>
                  <a:srgbClr val="7030A0"/>
                </a:solidFill>
                <a:latin typeface="Times New Roman" panose="02020603050405020304" pitchFamily="18" charset="0"/>
                <a:ea typeface="Times New Roman" panose="02020603050405020304" pitchFamily="18" charset="0"/>
              </a:rPr>
              <a:t>You get bonus points for turning this score sheet in</a:t>
            </a:r>
            <a:r>
              <a:rPr lang="en-US" sz="1500" dirty="0">
                <a:solidFill>
                  <a:prstClr val="black"/>
                </a:solidFill>
                <a:latin typeface="Times New Roman" panose="02020603050405020304" pitchFamily="18" charset="0"/>
                <a:ea typeface="Times New Roman" panose="02020603050405020304" pitchFamily="18" charset="0"/>
              </a:rPr>
              <a:t>, irrespective of the scores you report.  These scores will be used to study course outcome only after the semester is over and grades are reported.  We appreciate your honest assessment of your efforts which makes the scores meaningful. </a:t>
            </a:r>
          </a:p>
          <a:p>
            <a:pPr algn="just" defTabSz="457200">
              <a:tabLst>
                <a:tab pos="228600" algn="l"/>
                <a:tab pos="342900" algn="l"/>
                <a:tab pos="571500" algn="l"/>
                <a:tab pos="742950" algn="l"/>
                <a:tab pos="2171700" algn="l"/>
                <a:tab pos="3543300" algn="l"/>
                <a:tab pos="428625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rPr>
              <a:t> </a:t>
            </a:r>
          </a:p>
          <a:p>
            <a:pPr marL="365760" indent="-182880" defTabSz="457200">
              <a:tabLst>
                <a:tab pos="228600" algn="l"/>
                <a:tab pos="342900" algn="l"/>
                <a:tab pos="571500" algn="l"/>
                <a:tab pos="742950" algn="l"/>
                <a:tab pos="2171700" algn="l"/>
                <a:tab pos="3543300" algn="l"/>
                <a:tab pos="4114800" algn="l"/>
                <a:tab pos="4400550" algn="l"/>
                <a:tab pos="4743450" algn="l"/>
              </a:tabLst>
            </a:pPr>
            <a:r>
              <a:rPr lang="en-US" sz="1500" dirty="0">
                <a:solidFill>
                  <a:srgbClr val="C00000"/>
                </a:solidFill>
                <a:latin typeface="Times New Roman" panose="02020603050405020304" pitchFamily="18" charset="0"/>
                <a:ea typeface="Times New Roman" panose="02020603050405020304" pitchFamily="18" charset="0"/>
              </a:rPr>
              <a:t>Please circle the correct score ( 0 means awful and 5 outstanding)</a:t>
            </a:r>
            <a:endParaRPr lang="en-US" sz="1500" dirty="0">
              <a:solidFill>
                <a:prstClr val="black"/>
              </a:solidFill>
              <a:latin typeface="Times New Roman" panose="02020603050405020304" pitchFamily="18" charset="0"/>
              <a:ea typeface="Times New Roman" panose="02020603050405020304" pitchFamily="18" charset="0"/>
            </a:endParaRPr>
          </a:p>
          <a:p>
            <a:pPr marL="365760" indent="-182880" defTabSz="457200">
              <a:tabLst>
                <a:tab pos="228600" algn="l"/>
                <a:tab pos="342900" algn="l"/>
                <a:tab pos="571500" algn="l"/>
                <a:tab pos="742950" algn="l"/>
                <a:tab pos="2171700" algn="l"/>
                <a:tab pos="3543300" algn="l"/>
                <a:tab pos="411480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rPr>
              <a:t> </a:t>
            </a:r>
          </a:p>
          <a:p>
            <a:pPr marL="342900" indent="-342900" defTabSz="457200">
              <a:lnSpc>
                <a:spcPct val="200000"/>
              </a:lnSpc>
              <a:buFont typeface="Wingdings" panose="05000000000000000000" pitchFamily="2" charset="2"/>
              <a:buChar char=""/>
              <a:tabLst>
                <a:tab pos="228600" algn="l"/>
                <a:tab pos="342900" algn="l"/>
                <a:tab pos="571500" algn="l"/>
                <a:tab pos="742950" algn="l"/>
                <a:tab pos="2171700" algn="l"/>
                <a:tab pos="3543300" algn="l"/>
                <a:tab pos="411480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Self Evaluation Score for Topic I</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  0     1     2     3     4     5</a:t>
            </a:r>
          </a:p>
          <a:p>
            <a:pPr marL="342900" indent="-342900" defTabSz="457200">
              <a:lnSpc>
                <a:spcPct val="200000"/>
              </a:lnSpc>
              <a:buFont typeface="Wingdings" panose="05000000000000000000" pitchFamily="2" charset="2"/>
              <a:buChar char=""/>
              <a:tabLst>
                <a:tab pos="228600" algn="l"/>
                <a:tab pos="342900" algn="l"/>
                <a:tab pos="571500" algn="l"/>
                <a:tab pos="742950" algn="l"/>
                <a:tab pos="2171700" algn="l"/>
                <a:tab pos="3543300" algn="l"/>
                <a:tab pos="411480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Self Evaluation Score for Topic II</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  0     1     2     3     4     5</a:t>
            </a:r>
          </a:p>
          <a:p>
            <a:pPr marL="342900" indent="-342900" defTabSz="457200">
              <a:lnSpc>
                <a:spcPct val="200000"/>
              </a:lnSpc>
              <a:buFont typeface="Wingdings" panose="05000000000000000000" pitchFamily="2" charset="2"/>
              <a:buChar char=""/>
              <a:tabLst>
                <a:tab pos="228600" algn="l"/>
                <a:tab pos="342900" algn="l"/>
                <a:tab pos="571500" algn="l"/>
                <a:tab pos="742950" algn="l"/>
                <a:tab pos="2171700" algn="l"/>
                <a:tab pos="3543300" algn="l"/>
                <a:tab pos="411480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Self Evaluation Score for Topic III</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  0     1     2     3     4     5</a:t>
            </a:r>
          </a:p>
          <a:p>
            <a:pPr marL="342900" indent="-342900" defTabSz="457200">
              <a:lnSpc>
                <a:spcPct val="200000"/>
              </a:lnSpc>
              <a:buFont typeface="Wingdings" panose="05000000000000000000" pitchFamily="2" charset="2"/>
              <a:buChar char=""/>
              <a:tabLst>
                <a:tab pos="228600" algn="l"/>
                <a:tab pos="342900" algn="l"/>
                <a:tab pos="571500" algn="l"/>
                <a:tab pos="742950" algn="l"/>
                <a:tab pos="2171700" algn="l"/>
                <a:tab pos="3543300" algn="l"/>
                <a:tab pos="4114800" algn="l"/>
                <a:tab pos="4400550" algn="l"/>
                <a:tab pos="4743450" algn="l"/>
              </a:tabLst>
            </a:pP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Self Evaluation Score for Topic IV</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5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  0     1     2     3     4     5</a:t>
            </a:r>
          </a:p>
        </p:txBody>
      </p:sp>
    </p:spTree>
    <p:extLst>
      <p:ext uri="{BB962C8B-B14F-4D97-AF65-F5344CB8AC3E}">
        <p14:creationId xmlns:p14="http://schemas.microsoft.com/office/powerpoint/2010/main" val="162438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FB1424-2C3B-0068-D922-B10046B1B759}"/>
              </a:ext>
            </a:extLst>
          </p:cNvPr>
          <p:cNvSpPr>
            <a:spLocks noGrp="1"/>
          </p:cNvSpPr>
          <p:nvPr>
            <p:ph type="title"/>
          </p:nvPr>
        </p:nvSpPr>
        <p:spPr>
          <a:xfrm>
            <a:off x="1115568" y="548640"/>
            <a:ext cx="10168128" cy="1179576"/>
          </a:xfrm>
        </p:spPr>
        <p:txBody>
          <a:bodyPr>
            <a:normAutofit/>
          </a:bodyPr>
          <a:lstStyle/>
          <a:p>
            <a:r>
              <a:rPr lang="en-US" sz="4000" b="1" dirty="0"/>
              <a:t>1. Instructor and Availabilities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69B67F3-E90A-586A-4FDE-F4C736F3688B}"/>
              </a:ext>
            </a:extLst>
          </p:cNvPr>
          <p:cNvSpPr>
            <a:spLocks noGrp="1"/>
          </p:cNvSpPr>
          <p:nvPr>
            <p:ph idx="1"/>
          </p:nvPr>
        </p:nvSpPr>
        <p:spPr>
          <a:xfrm>
            <a:off x="2879142" y="2395265"/>
            <a:ext cx="8989008" cy="3695020"/>
          </a:xfrm>
        </p:spPr>
        <p:txBody>
          <a:bodyPr>
            <a:normAutofit fontScale="70000" lnSpcReduction="20000"/>
          </a:bodyPr>
          <a:lstStyle/>
          <a:p>
            <a:pPr>
              <a:lnSpc>
                <a:spcPct val="150000"/>
              </a:lnSpc>
            </a:pPr>
            <a:r>
              <a:rPr lang="en-US" sz="2200" b="1" dirty="0"/>
              <a:t>Instructor</a:t>
            </a:r>
          </a:p>
          <a:p>
            <a:pPr>
              <a:lnSpc>
                <a:spcPct val="150000"/>
              </a:lnSpc>
            </a:pPr>
            <a:r>
              <a:rPr lang="en-US" sz="2200" b="1" dirty="0"/>
              <a:t>Shabnam Shahrezaei</a:t>
            </a:r>
            <a:r>
              <a:rPr lang="en-US" sz="2200" dirty="0"/>
              <a:t>: PhD candidate, Economics Department, Emory University</a:t>
            </a:r>
          </a:p>
          <a:p>
            <a:pPr>
              <a:lnSpc>
                <a:spcPct val="150000"/>
              </a:lnSpc>
            </a:pPr>
            <a:r>
              <a:rPr lang="en-US" sz="2200" b="1" dirty="0"/>
              <a:t>Class Time: </a:t>
            </a:r>
            <a:r>
              <a:rPr lang="en-US" sz="2200" dirty="0"/>
              <a:t>TTH 11:30am – 1:00pm</a:t>
            </a:r>
          </a:p>
          <a:p>
            <a:pPr>
              <a:lnSpc>
                <a:spcPct val="150000"/>
              </a:lnSpc>
            </a:pPr>
            <a:r>
              <a:rPr lang="en-US" sz="2200" b="1" dirty="0"/>
              <a:t>Classroom</a:t>
            </a:r>
            <a:r>
              <a:rPr lang="en-US" sz="2200" dirty="0"/>
              <a:t>: Online on </a:t>
            </a:r>
            <a:r>
              <a:rPr lang="en-US" sz="2200" b="1" dirty="0"/>
              <a:t>Zoom: </a:t>
            </a:r>
            <a:r>
              <a:rPr lang="en-US" sz="2200" b="1" dirty="0">
                <a:hlinkClick r:id="rId2"/>
              </a:rPr>
              <a:t>Link</a:t>
            </a:r>
            <a:r>
              <a:rPr lang="en-US" sz="2200" b="1" dirty="0"/>
              <a:t> , Meeting ID: 979 3974 3702 , No Passcode</a:t>
            </a:r>
          </a:p>
          <a:p>
            <a:pPr>
              <a:lnSpc>
                <a:spcPct val="150000"/>
              </a:lnSpc>
            </a:pPr>
            <a:r>
              <a:rPr lang="en-US" sz="2200" b="1" dirty="0"/>
              <a:t>Office Hours</a:t>
            </a:r>
            <a:r>
              <a:rPr lang="en-US" sz="2200" dirty="0"/>
              <a:t>: Mondays 11:00am – 12:00pm on </a:t>
            </a:r>
            <a:r>
              <a:rPr lang="en-US" sz="2200" b="1" dirty="0"/>
              <a:t>Zoom</a:t>
            </a:r>
            <a:r>
              <a:rPr lang="en-US" sz="2200" dirty="0"/>
              <a:t>: </a:t>
            </a:r>
            <a:r>
              <a:rPr lang="en-US" sz="2200" b="1" dirty="0"/>
              <a:t>Meeting ID: 3368637695</a:t>
            </a:r>
            <a:r>
              <a:rPr lang="en-US" sz="2200" dirty="0"/>
              <a:t>, </a:t>
            </a:r>
            <a:r>
              <a:rPr lang="en-US" sz="2200" b="1" dirty="0"/>
              <a:t>No Passcode</a:t>
            </a:r>
            <a:endParaRPr lang="en-US" sz="2200" dirty="0"/>
          </a:p>
          <a:p>
            <a:pPr>
              <a:lnSpc>
                <a:spcPct val="150000"/>
              </a:lnSpc>
            </a:pPr>
            <a:r>
              <a:rPr lang="en-US" sz="2200" b="1" dirty="0"/>
              <a:t>E-mail</a:t>
            </a:r>
            <a:r>
              <a:rPr lang="en-US" sz="2200" dirty="0"/>
              <a:t>: </a:t>
            </a:r>
            <a:r>
              <a:rPr lang="en-US" sz="2200" dirty="0">
                <a:hlinkClick r:id="rId3"/>
              </a:rPr>
              <a:t>shabnam.shahrezaei@emory.edu</a:t>
            </a:r>
            <a:endParaRPr lang="en-US" sz="2200" dirty="0"/>
          </a:p>
          <a:p>
            <a:pPr>
              <a:lnSpc>
                <a:spcPct val="150000"/>
              </a:lnSpc>
            </a:pPr>
            <a:r>
              <a:rPr lang="en-US" sz="2200" b="1" dirty="0"/>
              <a:t>Prerequisite: </a:t>
            </a:r>
            <a:r>
              <a:rPr lang="en-US" sz="2200" dirty="0"/>
              <a:t>ECON 101 or ECON OX 101 or FIN 201</a:t>
            </a:r>
          </a:p>
          <a:p>
            <a:pPr>
              <a:lnSpc>
                <a:spcPct val="150000"/>
              </a:lnSpc>
            </a:pPr>
            <a:r>
              <a:rPr lang="en-US" sz="2200" b="1" dirty="0"/>
              <a:t>Credit Hours: </a:t>
            </a:r>
            <a:r>
              <a:rPr lang="en-US" sz="2200" dirty="0"/>
              <a:t>3</a:t>
            </a:r>
          </a:p>
        </p:txBody>
      </p:sp>
      <p:pic>
        <p:nvPicPr>
          <p:cNvPr id="5" name="Picture 4" descr="A person smiling at camera&#10;&#10;AI-generated content may be incorrect.">
            <a:extLst>
              <a:ext uri="{FF2B5EF4-FFF2-40B4-BE49-F238E27FC236}">
                <a16:creationId xmlns:a16="http://schemas.microsoft.com/office/drawing/2014/main" id="{4B694A5E-4EE1-6723-0642-7AC24564F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09" y="2609517"/>
            <a:ext cx="2249575" cy="2018806"/>
          </a:xfrm>
          <a:prstGeom prst="rect">
            <a:avLst/>
          </a:prstGeom>
        </p:spPr>
      </p:pic>
    </p:spTree>
    <p:extLst>
      <p:ext uri="{BB962C8B-B14F-4D97-AF65-F5344CB8AC3E}">
        <p14:creationId xmlns:p14="http://schemas.microsoft.com/office/powerpoint/2010/main" val="35222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500"/>
                                        <p:tgtEl>
                                          <p:spTgt spid="3">
                                            <p:txEl>
                                              <p:pRg st="0" end="0"/>
                                            </p:txEl>
                                          </p:spTgt>
                                        </p:tgtEl>
                                      </p:cBhvr>
                                    </p:animEffect>
                                    <p:anim calcmode="lin" valueType="num">
                                      <p:cBhvr>
                                        <p:cTn id="12"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2" presetClass="entr" presetSubtype="0" fill="hold" nodeType="afterEffect">
                                  <p:stCondLst>
                                    <p:cond delay="5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500"/>
                                        <p:tgtEl>
                                          <p:spTgt spid="3">
                                            <p:txEl>
                                              <p:pRg st="1" end="1"/>
                                            </p:txEl>
                                          </p:spTgt>
                                        </p:tgtEl>
                                      </p:cBhvr>
                                    </p:animEffect>
                                    <p:anim calcmode="lin" valueType="num">
                                      <p:cBhvr>
                                        <p:cTn id="18"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500"/>
                            </p:stCondLst>
                            <p:childTnLst>
                              <p:par>
                                <p:cTn id="21" presetID="42" presetClass="entr" presetSubtype="0" fill="hold" nodeType="afterEffect">
                                  <p:stCondLst>
                                    <p:cond delay="50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500"/>
                                        <p:tgtEl>
                                          <p:spTgt spid="3">
                                            <p:txEl>
                                              <p:pRg st="2" end="2"/>
                                            </p:txEl>
                                          </p:spTgt>
                                        </p:tgtEl>
                                      </p:cBhvr>
                                    </p:animEffect>
                                    <p:anim calcmode="lin" valueType="num">
                                      <p:cBhvr>
                                        <p:cTn id="24"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2" presetClass="entr" presetSubtype="0" fill="hold" nodeType="afterEffect">
                                  <p:stCondLst>
                                    <p:cond delay="5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anim calcmode="lin" valueType="num">
                                      <p:cBhvr>
                                        <p:cTn id="30"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8500"/>
                            </p:stCondLst>
                            <p:childTnLst>
                              <p:par>
                                <p:cTn id="33" presetID="42" presetClass="entr" presetSubtype="0" fill="hold" nodeType="afterEffect">
                                  <p:stCondLst>
                                    <p:cond delay="50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500"/>
                                        <p:tgtEl>
                                          <p:spTgt spid="3">
                                            <p:txEl>
                                              <p:pRg st="4" end="4"/>
                                            </p:txEl>
                                          </p:spTgt>
                                        </p:tgtEl>
                                      </p:cBhvr>
                                    </p:animEffect>
                                    <p:anim calcmode="lin" valueType="num">
                                      <p:cBhvr>
                                        <p:cTn id="36" dur="1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10500"/>
                            </p:stCondLst>
                            <p:childTnLst>
                              <p:par>
                                <p:cTn id="39" presetID="42" presetClass="entr" presetSubtype="0" fill="hold" nodeType="afterEffect">
                                  <p:stCondLst>
                                    <p:cond delay="50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500"/>
                                        <p:tgtEl>
                                          <p:spTgt spid="3">
                                            <p:txEl>
                                              <p:pRg st="5" end="5"/>
                                            </p:txEl>
                                          </p:spTgt>
                                        </p:tgtEl>
                                      </p:cBhvr>
                                    </p:animEffect>
                                    <p:anim calcmode="lin" valueType="num">
                                      <p:cBhvr>
                                        <p:cTn id="42" dur="1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12500"/>
                            </p:stCondLst>
                            <p:childTnLst>
                              <p:par>
                                <p:cTn id="45" presetID="42" presetClass="entr" presetSubtype="0" fill="hold" nodeType="afterEffect">
                                  <p:stCondLst>
                                    <p:cond delay="50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500"/>
                                        <p:tgtEl>
                                          <p:spTgt spid="3">
                                            <p:txEl>
                                              <p:pRg st="6" end="6"/>
                                            </p:txEl>
                                          </p:spTgt>
                                        </p:tgtEl>
                                      </p:cBhvr>
                                    </p:animEffect>
                                    <p:anim calcmode="lin" valueType="num">
                                      <p:cBhvr>
                                        <p:cTn id="48" dur="1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14500"/>
                            </p:stCondLst>
                            <p:childTnLst>
                              <p:par>
                                <p:cTn id="51" presetID="42" presetClass="entr" presetSubtype="0" fill="hold" nodeType="afterEffect">
                                  <p:stCondLst>
                                    <p:cond delay="50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500"/>
                                        <p:tgtEl>
                                          <p:spTgt spid="3">
                                            <p:txEl>
                                              <p:pRg st="7" end="7"/>
                                            </p:txEl>
                                          </p:spTgt>
                                        </p:tgtEl>
                                      </p:cBhvr>
                                    </p:animEffect>
                                    <p:anim calcmode="lin" valueType="num">
                                      <p:cBhvr>
                                        <p:cTn id="54" dur="1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5" dur="1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D6D1A3-6640-8FCB-F3B6-560B005C82B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566286-0093-8EAB-A144-276DE180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7BC23F2-8070-2F86-E988-02E4B7302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7596D4D-A959-ED0B-8E8E-50C1DBDB4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547C16-F70C-8731-E9F9-654A00E0ED5E}"/>
              </a:ext>
            </a:extLst>
          </p:cNvPr>
          <p:cNvSpPr>
            <a:spLocks noGrp="1"/>
          </p:cNvSpPr>
          <p:nvPr>
            <p:ph type="title"/>
          </p:nvPr>
        </p:nvSpPr>
        <p:spPr>
          <a:xfrm>
            <a:off x="1115568" y="548640"/>
            <a:ext cx="10168128" cy="1179576"/>
          </a:xfrm>
        </p:spPr>
        <p:txBody>
          <a:bodyPr>
            <a:normAutofit/>
          </a:bodyPr>
          <a:lstStyle/>
          <a:p>
            <a:r>
              <a:rPr lang="en-US" sz="4000" b="1" dirty="0"/>
              <a:t>2. Textbook and Reading References</a:t>
            </a:r>
          </a:p>
        </p:txBody>
      </p:sp>
      <p:sp>
        <p:nvSpPr>
          <p:cNvPr id="14" name="Rectangle 13">
            <a:extLst>
              <a:ext uri="{FF2B5EF4-FFF2-40B4-BE49-F238E27FC236}">
                <a16:creationId xmlns:a16="http://schemas.microsoft.com/office/drawing/2014/main" id="{5D5B751A-4249-A590-4ED6-DE0C2B33A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07079-D05A-F084-E276-392B926209B8}"/>
                  </a:ext>
                </a:extLst>
              </p:cNvPr>
              <p:cNvSpPr>
                <a:spLocks noGrp="1"/>
              </p:cNvSpPr>
              <p:nvPr>
                <p:ph idx="1"/>
              </p:nvPr>
            </p:nvSpPr>
            <p:spPr>
              <a:xfrm>
                <a:off x="2463432" y="2297651"/>
                <a:ext cx="8820264" cy="3836682"/>
              </a:xfrm>
            </p:spPr>
            <p:txBody>
              <a:bodyPr>
                <a:normAutofit lnSpcReduction="10000"/>
              </a:bodyPr>
              <a:lstStyle/>
              <a:p>
                <a:pPr>
                  <a:buFont typeface="Wingdings" panose="05000000000000000000" pitchFamily="2" charset="2"/>
                  <a:buChar char="v"/>
                </a:pPr>
                <a:r>
                  <a:rPr lang="en-US" sz="2200" b="1" dirty="0"/>
                  <a:t>Main Textbook</a:t>
                </a:r>
              </a:p>
              <a:p>
                <a:pPr lvl="1"/>
                <a:r>
                  <a:rPr lang="en-US" sz="1800" b="1" dirty="0"/>
                  <a:t>Principles of Macroeconomics </a:t>
                </a:r>
                <a:r>
                  <a:rPr lang="en-US" sz="1800" dirty="0"/>
                  <a:t>with MindTap, N. Gregory Mankiw,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𝑡h</m:t>
                        </m:r>
                      </m:sup>
                    </m:sSup>
                  </m:oMath>
                </a14:m>
                <a:r>
                  <a:rPr lang="en-US" sz="1800" dirty="0"/>
                  <a:t> edition, Cengage Learning, 2024</a:t>
                </a:r>
              </a:p>
              <a:p>
                <a:pPr lvl="1"/>
                <a:r>
                  <a:rPr lang="en-US" sz="1800" dirty="0"/>
                  <a:t>You can find this book at the bookstore on campus or online. </a:t>
                </a:r>
              </a:p>
              <a:p>
                <a:pPr lvl="1"/>
                <a:r>
                  <a:rPr lang="en-US" sz="1800" dirty="0"/>
                  <a:t>It is essential that you buy a MindTap subscription as you will need it to complete your Problem Sets and End of Module assessments.</a:t>
                </a:r>
              </a:p>
              <a:p>
                <a:pPr lvl="1"/>
                <a:r>
                  <a:rPr lang="en-US" sz="1800" dirty="0"/>
                  <a:t>Please check this </a:t>
                </a:r>
                <a:r>
                  <a:rPr lang="en-US" sz="1800" dirty="0">
                    <a:hlinkClick r:id="rId2"/>
                  </a:rPr>
                  <a:t>Emory Resource</a:t>
                </a:r>
                <a:r>
                  <a:rPr lang="en-US" sz="1800" dirty="0"/>
                  <a:t> if you need help buying/borrowing the book.</a:t>
                </a:r>
              </a:p>
              <a:p>
                <a:pPr marL="457200" lvl="1" indent="0">
                  <a:buNone/>
                </a:pPr>
                <a:endParaRPr lang="en-US" sz="2200" dirty="0"/>
              </a:p>
              <a:p>
                <a:pPr>
                  <a:buFont typeface="Wingdings" panose="05000000000000000000" pitchFamily="2" charset="2"/>
                  <a:buChar char="v"/>
                </a:pPr>
                <a:r>
                  <a:rPr lang="en-US" sz="2200" b="1" dirty="0"/>
                  <a:t>Other References</a:t>
                </a:r>
              </a:p>
              <a:p>
                <a:pPr lvl="1"/>
                <a:r>
                  <a:rPr lang="en-US" sz="1800" dirty="0"/>
                  <a:t>Class slides and notes will be posted on Canvas.</a:t>
                </a:r>
              </a:p>
              <a:p>
                <a:pPr lvl="1"/>
                <a:r>
                  <a:rPr lang="en-US" sz="1800" dirty="0"/>
                  <a:t>Articles from newspapers, magazines, and academic journals as assigned</a:t>
                </a:r>
                <a:r>
                  <a:rPr lang="en-US" sz="1800" b="1" dirty="0"/>
                  <a:t> </a:t>
                </a:r>
              </a:p>
              <a:p>
                <a:pPr lvl="1"/>
                <a:r>
                  <a:rPr lang="en-US" sz="1800" dirty="0"/>
                  <a:t>Videos (posted in slides, or YouTube), podcasts, and other media content assigned </a:t>
                </a:r>
              </a:p>
            </p:txBody>
          </p:sp>
        </mc:Choice>
        <mc:Fallback xmlns="">
          <p:sp>
            <p:nvSpPr>
              <p:cNvPr id="3" name="Content Placeholder 2">
                <a:extLst>
                  <a:ext uri="{FF2B5EF4-FFF2-40B4-BE49-F238E27FC236}">
                    <a16:creationId xmlns:a16="http://schemas.microsoft.com/office/drawing/2014/main" id="{49807079-D05A-F084-E276-392B926209B8}"/>
                  </a:ext>
                </a:extLst>
              </p:cNvPr>
              <p:cNvSpPr>
                <a:spLocks noGrp="1" noRot="1" noChangeAspect="1" noMove="1" noResize="1" noEditPoints="1" noAdjustHandles="1" noChangeArrowheads="1" noChangeShapeType="1" noTextEdit="1"/>
              </p:cNvSpPr>
              <p:nvPr>
                <p:ph idx="1"/>
              </p:nvPr>
            </p:nvSpPr>
            <p:spPr>
              <a:xfrm>
                <a:off x="2463432" y="2297651"/>
                <a:ext cx="8820264" cy="3836682"/>
              </a:xfrm>
              <a:blipFill>
                <a:blip r:embed="rId3"/>
                <a:stretch>
                  <a:fillRect l="-760" t="-2544" r="-276" b="-159"/>
                </a:stretch>
              </a:blipFill>
            </p:spPr>
            <p:txBody>
              <a:bodyPr/>
              <a:lstStyle/>
              <a:p>
                <a:r>
                  <a:rPr lang="en-US">
                    <a:noFill/>
                  </a:rPr>
                  <a:t> </a:t>
                </a:r>
              </a:p>
            </p:txBody>
          </p:sp>
        </mc:Fallback>
      </mc:AlternateContent>
      <p:pic>
        <p:nvPicPr>
          <p:cNvPr id="6" name="Picture 5" descr="A person walking down a street&#10;&#10;AI-generated content may be incorrect.">
            <a:extLst>
              <a:ext uri="{FF2B5EF4-FFF2-40B4-BE49-F238E27FC236}">
                <a16:creationId xmlns:a16="http://schemas.microsoft.com/office/drawing/2014/main" id="{2CAFE091-ADA1-6C9A-C88C-337795A08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02" y="2297651"/>
            <a:ext cx="1580925" cy="1666665"/>
          </a:xfrm>
          <a:prstGeom prst="rect">
            <a:avLst/>
          </a:prstGeom>
        </p:spPr>
      </p:pic>
      <p:pic>
        <p:nvPicPr>
          <p:cNvPr id="7" name="Picture 6">
            <a:extLst>
              <a:ext uri="{FF2B5EF4-FFF2-40B4-BE49-F238E27FC236}">
                <a16:creationId xmlns:a16="http://schemas.microsoft.com/office/drawing/2014/main" id="{BD39D270-9464-1CB2-E5E8-42DE1E9BE79E}"/>
              </a:ext>
            </a:extLst>
          </p:cNvPr>
          <p:cNvPicPr>
            <a:picLocks noChangeAspect="1"/>
          </p:cNvPicPr>
          <p:nvPr/>
        </p:nvPicPr>
        <p:blipFill>
          <a:blip r:embed="rId5"/>
          <a:stretch>
            <a:fillRect/>
          </a:stretch>
        </p:blipFill>
        <p:spPr>
          <a:xfrm>
            <a:off x="581902" y="4467668"/>
            <a:ext cx="1565951" cy="1666665"/>
          </a:xfrm>
          <a:prstGeom prst="rect">
            <a:avLst/>
          </a:prstGeom>
        </p:spPr>
      </p:pic>
    </p:spTree>
    <p:extLst>
      <p:ext uri="{BB962C8B-B14F-4D97-AF65-F5344CB8AC3E}">
        <p14:creationId xmlns:p14="http://schemas.microsoft.com/office/powerpoint/2010/main" val="411303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500"/>
                                        <p:tgtEl>
                                          <p:spTgt spid="3">
                                            <p:txEl>
                                              <p:pRg st="0" end="0"/>
                                            </p:txEl>
                                          </p:spTgt>
                                        </p:tgtEl>
                                      </p:cBhvr>
                                    </p:animEffect>
                                    <p:anim calcmode="lin" valueType="num">
                                      <p:cBhvr>
                                        <p:cTn id="16"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42" presetClass="entr" presetSubtype="0" fill="hold" grpId="0" nodeType="afterEffect">
                                  <p:stCondLst>
                                    <p:cond delay="50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500"/>
                                        <p:tgtEl>
                                          <p:spTgt spid="3">
                                            <p:txEl>
                                              <p:pRg st="1" end="1"/>
                                            </p:txEl>
                                          </p:spTgt>
                                        </p:tgtEl>
                                      </p:cBhvr>
                                    </p:animEffect>
                                    <p:anim calcmode="lin" valueType="num">
                                      <p:cBhvr>
                                        <p:cTn id="22"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5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anim calcmode="lin" valueType="num">
                                      <p:cBhvr>
                                        <p:cTn id="27"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5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5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anim calcmode="lin" valueType="num">
                                      <p:cBhvr>
                                        <p:cTn id="32"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5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50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500"/>
                                        <p:tgtEl>
                                          <p:spTgt spid="3">
                                            <p:txEl>
                                              <p:pRg st="4" end="4"/>
                                            </p:txEl>
                                          </p:spTgt>
                                        </p:tgtEl>
                                      </p:cBhvr>
                                    </p:animEffect>
                                    <p:anim calcmode="lin" valueType="num">
                                      <p:cBhvr>
                                        <p:cTn id="37" dur="1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grpId="0" nodeType="afterEffect">
                                  <p:stCondLst>
                                    <p:cond delay="50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500"/>
                                        <p:tgtEl>
                                          <p:spTgt spid="3">
                                            <p:txEl>
                                              <p:pRg st="6" end="6"/>
                                            </p:txEl>
                                          </p:spTgt>
                                        </p:tgtEl>
                                      </p:cBhvr>
                                    </p:animEffect>
                                    <p:anim calcmode="lin" valueType="num">
                                      <p:cBhvr>
                                        <p:cTn id="43" dur="1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5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500"/>
                                        <p:tgtEl>
                                          <p:spTgt spid="3">
                                            <p:txEl>
                                              <p:pRg st="7" end="7"/>
                                            </p:txEl>
                                          </p:spTgt>
                                        </p:tgtEl>
                                      </p:cBhvr>
                                    </p:animEffect>
                                    <p:anim calcmode="lin" valueType="num">
                                      <p:cBhvr>
                                        <p:cTn id="48" dur="1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500" fill="hold"/>
                                        <p:tgtEl>
                                          <p:spTgt spid="3">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500"/>
                                        <p:tgtEl>
                                          <p:spTgt spid="3">
                                            <p:txEl>
                                              <p:pRg st="8" end="8"/>
                                            </p:txEl>
                                          </p:spTgt>
                                        </p:tgtEl>
                                      </p:cBhvr>
                                    </p:animEffect>
                                    <p:anim calcmode="lin" valueType="num">
                                      <p:cBhvr>
                                        <p:cTn id="53" dur="1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4" dur="1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42" presetClass="entr" presetSubtype="0" fill="hold" grpId="0" nodeType="afterEffect">
                                  <p:stCondLst>
                                    <p:cond delay="50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500"/>
                                        <p:tgtEl>
                                          <p:spTgt spid="3">
                                            <p:txEl>
                                              <p:pRg st="9" end="9"/>
                                            </p:txEl>
                                          </p:spTgt>
                                        </p:tgtEl>
                                      </p:cBhvr>
                                    </p:animEffect>
                                    <p:anim calcmode="lin" valueType="num">
                                      <p:cBhvr>
                                        <p:cTn id="59" dur="1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5E0DA5-3E31-98F1-F90F-56C3296B2C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3AEDE0-F752-BAC9-96A2-D9764913D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2D5649F8-5F21-C335-7F88-460925C93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44B89673-5E45-64DC-E8FF-A0A0A6C45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6D1559-676F-759B-F193-720B73F812DC}"/>
              </a:ext>
            </a:extLst>
          </p:cNvPr>
          <p:cNvSpPr>
            <a:spLocks noGrp="1"/>
          </p:cNvSpPr>
          <p:nvPr>
            <p:ph type="title"/>
          </p:nvPr>
        </p:nvSpPr>
        <p:spPr>
          <a:xfrm>
            <a:off x="1115568" y="548640"/>
            <a:ext cx="10168128" cy="1179576"/>
          </a:xfrm>
        </p:spPr>
        <p:txBody>
          <a:bodyPr>
            <a:normAutofit/>
          </a:bodyPr>
          <a:lstStyle/>
          <a:p>
            <a:r>
              <a:rPr lang="en-US" sz="4000" b="1" dirty="0"/>
              <a:t>3. Assignments, Exams, Grading</a:t>
            </a:r>
          </a:p>
        </p:txBody>
      </p:sp>
      <p:sp>
        <p:nvSpPr>
          <p:cNvPr id="14" name="Rectangle 13">
            <a:extLst>
              <a:ext uri="{FF2B5EF4-FFF2-40B4-BE49-F238E27FC236}">
                <a16:creationId xmlns:a16="http://schemas.microsoft.com/office/drawing/2014/main" id="{7FB6E214-72BA-F135-EE44-39B478C36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23FC8E-C8F8-6243-E383-D25D2C847DC0}"/>
              </a:ext>
            </a:extLst>
          </p:cNvPr>
          <p:cNvSpPr>
            <a:spLocks noGrp="1"/>
          </p:cNvSpPr>
          <p:nvPr>
            <p:ph idx="1"/>
          </p:nvPr>
        </p:nvSpPr>
        <p:spPr>
          <a:xfrm>
            <a:off x="4686300" y="2209800"/>
            <a:ext cx="7036308" cy="3633259"/>
          </a:xfrm>
        </p:spPr>
        <p:txBody>
          <a:bodyPr>
            <a:normAutofit/>
          </a:bodyPr>
          <a:lstStyle/>
          <a:p>
            <a:r>
              <a:rPr lang="en-US" sz="1800" b="1" dirty="0"/>
              <a:t>Quizzes (50%): </a:t>
            </a:r>
            <a:r>
              <a:rPr lang="en-US" sz="1600" dirty="0"/>
              <a:t>There will be </a:t>
            </a:r>
            <a:r>
              <a:rPr lang="en-US" sz="1600" b="1" dirty="0">
                <a:solidFill>
                  <a:schemeClr val="accent2"/>
                </a:solidFill>
              </a:rPr>
              <a:t>5 </a:t>
            </a:r>
            <a:r>
              <a:rPr lang="en-US" sz="1600" b="1" dirty="0"/>
              <a:t>weekly</a:t>
            </a:r>
            <a:r>
              <a:rPr lang="en-US" sz="1600" dirty="0"/>
              <a:t> quizzes</a:t>
            </a:r>
            <a:endParaRPr lang="en-US" sz="1800" dirty="0"/>
          </a:p>
          <a:p>
            <a:r>
              <a:rPr lang="en-US" sz="1800" b="1" dirty="0"/>
              <a:t>Problem Sets (40%): </a:t>
            </a:r>
            <a:r>
              <a:rPr lang="en-US" sz="1600" dirty="0"/>
              <a:t>There will be </a:t>
            </a:r>
            <a:r>
              <a:rPr lang="en-US" sz="1600" b="1" dirty="0">
                <a:solidFill>
                  <a:schemeClr val="accent4">
                    <a:lumMod val="75000"/>
                  </a:schemeClr>
                </a:solidFill>
              </a:rPr>
              <a:t>5</a:t>
            </a:r>
            <a:r>
              <a:rPr lang="en-US" sz="1600" dirty="0"/>
              <a:t> </a:t>
            </a:r>
            <a:r>
              <a:rPr lang="en-US" sz="1600" b="1" dirty="0"/>
              <a:t>weekly</a:t>
            </a:r>
            <a:r>
              <a:rPr lang="en-US" sz="1600" dirty="0"/>
              <a:t> problem sets </a:t>
            </a:r>
          </a:p>
          <a:p>
            <a:r>
              <a:rPr lang="en-US" sz="1800" b="1" dirty="0"/>
              <a:t>Engagement (10%): </a:t>
            </a:r>
            <a:r>
              <a:rPr lang="en-US" sz="1600" dirty="0"/>
              <a:t>I</a:t>
            </a:r>
            <a:r>
              <a:rPr lang="en-US" sz="1600" b="1" dirty="0"/>
              <a:t> </a:t>
            </a:r>
            <a:r>
              <a:rPr lang="en-US" sz="1600" dirty="0"/>
              <a:t>will count canvas-based engagement activities as well as class attendance and contribution</a:t>
            </a:r>
            <a:endParaRPr lang="en-US" sz="1800" dirty="0"/>
          </a:p>
          <a:p>
            <a:pPr marL="0" indent="0">
              <a:buNone/>
            </a:pPr>
            <a:endParaRPr lang="en-US" sz="1800" dirty="0"/>
          </a:p>
          <a:p>
            <a:pPr marL="0" indent="0">
              <a:buNone/>
            </a:pPr>
            <a:r>
              <a:rPr lang="en-US" sz="1800" b="1" dirty="0">
                <a:solidFill>
                  <a:schemeClr val="accent1"/>
                </a:solidFill>
              </a:rPr>
              <a:t>Bonus Points:</a:t>
            </a:r>
          </a:p>
          <a:p>
            <a:pPr marL="800100" lvl="1" indent="-342900">
              <a:buAutoNum type="arabicPeriod"/>
            </a:pPr>
            <a:r>
              <a:rPr lang="en-US" sz="1400" b="1" dirty="0"/>
              <a:t>Pop-up Questions:</a:t>
            </a:r>
            <a:r>
              <a:rPr lang="en-US" sz="1400" dirty="0"/>
              <a:t> Randomly throughout the class, I will ask pop-up questions. Students who provide the correct answer will earn </a:t>
            </a:r>
            <a:r>
              <a:rPr lang="en-US" sz="1400" b="1" dirty="0"/>
              <a:t>bonus points</a:t>
            </a:r>
            <a:r>
              <a:rPr lang="en-US" sz="1400" dirty="0"/>
              <a:t>, which will be added to their final grade.</a:t>
            </a:r>
          </a:p>
          <a:p>
            <a:pPr marL="800100" lvl="1" indent="-342900">
              <a:buAutoNum type="arabicPeriod"/>
            </a:pPr>
            <a:r>
              <a:rPr lang="en-US" sz="1400" b="1" dirty="0"/>
              <a:t>Self Assessment Sheet: </a:t>
            </a:r>
            <a:r>
              <a:rPr lang="en-US" sz="1400" dirty="0"/>
              <a:t>A detailed explanation can be found on the last two pages of this syllabus.</a:t>
            </a:r>
          </a:p>
        </p:txBody>
      </p:sp>
      <p:graphicFrame>
        <p:nvGraphicFramePr>
          <p:cNvPr id="9" name="Chart 8">
            <a:extLst>
              <a:ext uri="{FF2B5EF4-FFF2-40B4-BE49-F238E27FC236}">
                <a16:creationId xmlns:a16="http://schemas.microsoft.com/office/drawing/2014/main" id="{273063F2-D681-D20E-7D9D-5E2B91606FC5}"/>
              </a:ext>
            </a:extLst>
          </p:cNvPr>
          <p:cNvGraphicFramePr/>
          <p:nvPr>
            <p:extLst>
              <p:ext uri="{D42A27DB-BD31-4B8C-83A1-F6EECF244321}">
                <p14:modId xmlns:p14="http://schemas.microsoft.com/office/powerpoint/2010/main" val="3511749736"/>
              </p:ext>
            </p:extLst>
          </p:nvPr>
        </p:nvGraphicFramePr>
        <p:xfrm>
          <a:off x="314325" y="2114550"/>
          <a:ext cx="4145149" cy="3984497"/>
        </p:xfrm>
        <a:graphic>
          <a:graphicData uri="http://schemas.openxmlformats.org/drawingml/2006/chart">
            <c:chart xmlns:c="http://schemas.openxmlformats.org/drawingml/2006/chart" xmlns:r="http://schemas.openxmlformats.org/officeDocument/2006/relationships" r:id="rId2"/>
          </a:graphicData>
        </a:graphic>
      </p:graphicFrame>
      <p:sp>
        <p:nvSpPr>
          <p:cNvPr id="11" name="Content Placeholder 2">
            <a:extLst>
              <a:ext uri="{FF2B5EF4-FFF2-40B4-BE49-F238E27FC236}">
                <a16:creationId xmlns:a16="http://schemas.microsoft.com/office/drawing/2014/main" id="{73A8047C-BF7A-D47D-BFAD-F1F9A24B74CE}"/>
              </a:ext>
            </a:extLst>
          </p:cNvPr>
          <p:cNvSpPr txBox="1">
            <a:spLocks/>
          </p:cNvSpPr>
          <p:nvPr/>
        </p:nvSpPr>
        <p:spPr>
          <a:xfrm>
            <a:off x="4686300" y="6034053"/>
            <a:ext cx="7036308" cy="618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Note: </a:t>
            </a:r>
            <a:r>
              <a:rPr lang="en-US" sz="1600" dirty="0"/>
              <a:t>Failure to take a Quiz or turn in an assignment will lead to a score of zero for that activity.  </a:t>
            </a:r>
            <a:r>
              <a:rPr lang="en-US" sz="1600" b="1" dirty="0"/>
              <a:t>No exceptions! </a:t>
            </a:r>
          </a:p>
        </p:txBody>
      </p:sp>
    </p:spTree>
    <p:extLst>
      <p:ext uri="{BB962C8B-B14F-4D97-AF65-F5344CB8AC3E}">
        <p14:creationId xmlns:p14="http://schemas.microsoft.com/office/powerpoint/2010/main" val="260690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500"/>
                                        <p:tgtEl>
                                          <p:spTgt spid="3">
                                            <p:txEl>
                                              <p:pRg st="0" end="0"/>
                                            </p:txEl>
                                          </p:spTgt>
                                        </p:tgtEl>
                                      </p:cBhvr>
                                    </p:animEffect>
                                    <p:anim calcmode="lin" valueType="num">
                                      <p:cBhvr>
                                        <p:cTn id="12"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50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500"/>
                                        <p:tgtEl>
                                          <p:spTgt spid="3">
                                            <p:txEl>
                                              <p:pRg st="1" end="1"/>
                                            </p:txEl>
                                          </p:spTgt>
                                        </p:tgtEl>
                                      </p:cBhvr>
                                    </p:animEffect>
                                    <p:anim calcmode="lin" valueType="num">
                                      <p:cBhvr>
                                        <p:cTn id="18"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500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500"/>
                                        <p:tgtEl>
                                          <p:spTgt spid="3">
                                            <p:txEl>
                                              <p:pRg st="2" end="2"/>
                                            </p:txEl>
                                          </p:spTgt>
                                        </p:tgtEl>
                                      </p:cBhvr>
                                    </p:animEffect>
                                    <p:anim calcmode="lin" valueType="num">
                                      <p:cBhvr>
                                        <p:cTn id="24"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2" presetClass="entr" presetSubtype="0"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500"/>
                                        <p:tgtEl>
                                          <p:spTgt spid="3">
                                            <p:txEl>
                                              <p:pRg st="4" end="4"/>
                                            </p:txEl>
                                          </p:spTgt>
                                        </p:tgtEl>
                                      </p:cBhvr>
                                    </p:animEffect>
                                    <p:anim calcmode="lin" valueType="num">
                                      <p:cBhvr>
                                        <p:cTn id="30" dur="1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8000"/>
                            </p:stCondLst>
                            <p:childTnLst>
                              <p:par>
                                <p:cTn id="33" presetID="42"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500"/>
                                        <p:tgtEl>
                                          <p:spTgt spid="3">
                                            <p:txEl>
                                              <p:pRg st="5" end="5"/>
                                            </p:txEl>
                                          </p:spTgt>
                                        </p:tgtEl>
                                      </p:cBhvr>
                                    </p:animEffect>
                                    <p:anim calcmode="lin" valueType="num">
                                      <p:cBhvr>
                                        <p:cTn id="36" dur="1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8" fill="hold">
                            <p:stCondLst>
                              <p:cond delay="9500"/>
                            </p:stCondLst>
                            <p:childTnLst>
                              <p:par>
                                <p:cTn id="39" presetID="42" presetClass="entr" presetSubtype="0" fill="hold" grpId="0" nodeType="after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500"/>
                                        <p:tgtEl>
                                          <p:spTgt spid="3">
                                            <p:txEl>
                                              <p:pRg st="6" end="6"/>
                                            </p:txEl>
                                          </p:spTgt>
                                        </p:tgtEl>
                                      </p:cBhvr>
                                    </p:animEffect>
                                    <p:anim calcmode="lin" valueType="num">
                                      <p:cBhvr>
                                        <p:cTn id="42" dur="1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4" fill="hold">
                            <p:stCondLst>
                              <p:cond delay="11000"/>
                            </p:stCondLst>
                            <p:childTnLst>
                              <p:par>
                                <p:cTn id="45" presetID="42" presetClass="entr" presetSubtype="0" fill="hold" grpId="0" nodeType="afterEffect">
                                  <p:stCondLst>
                                    <p:cond delay="5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500"/>
                                        <p:tgtEl>
                                          <p:spTgt spid="11"/>
                                        </p:tgtEl>
                                      </p:cBhvr>
                                    </p:animEffect>
                                    <p:anim calcmode="lin" valueType="num">
                                      <p:cBhvr>
                                        <p:cTn id="48" dur="1500" fill="hold"/>
                                        <p:tgtEl>
                                          <p:spTgt spid="11"/>
                                        </p:tgtEl>
                                        <p:attrNameLst>
                                          <p:attrName>ppt_x</p:attrName>
                                        </p:attrNameLst>
                                      </p:cBhvr>
                                      <p:tavLst>
                                        <p:tav tm="0">
                                          <p:val>
                                            <p:strVal val="#ppt_x"/>
                                          </p:val>
                                        </p:tav>
                                        <p:tav tm="100000">
                                          <p:val>
                                            <p:strVal val="#ppt_x"/>
                                          </p:val>
                                        </p:tav>
                                      </p:tavLst>
                                    </p:anim>
                                    <p:anim calcmode="lin" valueType="num">
                                      <p:cBhvr>
                                        <p:cTn id="49" dur="1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9" grpId="0">
        <p:bldAsOne/>
      </p:bldGraphic>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06BE69-40DD-CF7B-C1C2-30A2CD9872F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6555A8-2AC6-D2FE-4472-5969A812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C503FA83-8DE1-6B33-7F6C-53856F2EF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68381FBF-4FC6-942F-8F3F-733958F35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BE3950C-D0C1-81A2-BE08-3DEC69A4B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BB3E49-7514-C12E-4A4E-B8B855ED7714}"/>
              </a:ext>
            </a:extLst>
          </p:cNvPr>
          <p:cNvSpPr>
            <a:spLocks noGrp="1"/>
          </p:cNvSpPr>
          <p:nvPr>
            <p:ph idx="1"/>
          </p:nvPr>
        </p:nvSpPr>
        <p:spPr>
          <a:xfrm>
            <a:off x="555161" y="5615364"/>
            <a:ext cx="11167447" cy="922912"/>
          </a:xfrm>
        </p:spPr>
        <p:txBody>
          <a:bodyPr>
            <a:normAutofit/>
          </a:bodyPr>
          <a:lstStyle/>
          <a:p>
            <a:pPr>
              <a:buFont typeface="Wingdings" panose="05000000000000000000" pitchFamily="2" charset="2"/>
              <a:buChar char="v"/>
            </a:pPr>
            <a:r>
              <a:rPr lang="en-US" sz="2000" dirty="0"/>
              <a:t> Please note that </a:t>
            </a:r>
            <a:r>
              <a:rPr lang="en-US" sz="2000" dirty="0">
                <a:solidFill>
                  <a:srgbClr val="FF0000"/>
                </a:solidFill>
              </a:rPr>
              <a:t>I do not adjust final grades up and down </a:t>
            </a:r>
            <a:r>
              <a:rPr lang="en-US" sz="2000" dirty="0"/>
              <a:t>no matter how close you are to the next grade.</a:t>
            </a:r>
          </a:p>
        </p:txBody>
      </p:sp>
      <p:pic>
        <p:nvPicPr>
          <p:cNvPr id="13" name="Picture 12" descr="A diagram of a number of numbers&#10;&#10;AI-generated content may be incorrect.">
            <a:extLst>
              <a:ext uri="{FF2B5EF4-FFF2-40B4-BE49-F238E27FC236}">
                <a16:creationId xmlns:a16="http://schemas.microsoft.com/office/drawing/2014/main" id="{DFF2B78B-F90C-1F78-6829-92477A3BF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110147"/>
            <a:ext cx="8258175" cy="3413875"/>
          </a:xfrm>
          <a:prstGeom prst="rect">
            <a:avLst/>
          </a:prstGeom>
        </p:spPr>
      </p:pic>
      <p:sp>
        <p:nvSpPr>
          <p:cNvPr id="4" name="Rectangle: Rounded Corners 3">
            <a:extLst>
              <a:ext uri="{FF2B5EF4-FFF2-40B4-BE49-F238E27FC236}">
                <a16:creationId xmlns:a16="http://schemas.microsoft.com/office/drawing/2014/main" id="{407A018C-B975-E502-CA88-7C3C5102F62C}"/>
              </a:ext>
            </a:extLst>
          </p:cNvPr>
          <p:cNvSpPr/>
          <p:nvPr/>
        </p:nvSpPr>
        <p:spPr>
          <a:xfrm>
            <a:off x="762000" y="758952"/>
            <a:ext cx="3352800" cy="70408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b="1" dirty="0">
                <a:solidFill>
                  <a:schemeClr val="bg1"/>
                </a:solidFill>
              </a:rPr>
              <a:t>Grading Scale</a:t>
            </a:r>
          </a:p>
        </p:txBody>
      </p:sp>
    </p:spTree>
    <p:extLst>
      <p:ext uri="{BB962C8B-B14F-4D97-AF65-F5344CB8AC3E}">
        <p14:creationId xmlns:p14="http://schemas.microsoft.com/office/powerpoint/2010/main" val="224891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22A4F2-537F-418E-36EF-25343F9F4F2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248F311-CB22-AABD-3B13-BABEF453B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78C676A-AC06-09FE-6FBB-CE3F400B0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2E549693-11CB-ACA0-8888-8FCA43A7A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B7D52C7-8EE6-080C-1D0A-A99D2FEA3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EEC6D3C-C54E-3C3F-7594-1597ACB57C06}"/>
              </a:ext>
            </a:extLst>
          </p:cNvPr>
          <p:cNvSpPr>
            <a:spLocks noGrp="1"/>
          </p:cNvSpPr>
          <p:nvPr>
            <p:ph idx="1"/>
          </p:nvPr>
        </p:nvSpPr>
        <p:spPr>
          <a:xfrm>
            <a:off x="558208" y="2419350"/>
            <a:ext cx="11290891" cy="3829050"/>
          </a:xfrm>
        </p:spPr>
        <p:txBody>
          <a:bodyPr>
            <a:normAutofit/>
          </a:bodyPr>
          <a:lstStyle/>
          <a:p>
            <a:pPr>
              <a:buFont typeface="Wingdings" panose="05000000000000000000" pitchFamily="2" charset="2"/>
              <a:buChar char="v"/>
            </a:pPr>
            <a:r>
              <a:rPr lang="en-US" b="1" dirty="0"/>
              <a:t>Support for Students with Special Needs</a:t>
            </a:r>
          </a:p>
          <a:p>
            <a:pPr marL="457200" lvl="1" indent="0">
              <a:buNone/>
            </a:pPr>
            <a:r>
              <a:rPr lang="en-US" sz="2000" dirty="0"/>
              <a:t>Students with special needs for reasonable accommodations must register with the </a:t>
            </a:r>
            <a:r>
              <a:rPr lang="en-US" sz="2000" b="1" dirty="0"/>
              <a:t>Department of Accessibility Services </a:t>
            </a:r>
            <a:r>
              <a:rPr lang="en-US" sz="2000" dirty="0"/>
              <a:t>at  </a:t>
            </a:r>
            <a:r>
              <a:rPr lang="en-US" sz="20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https://accessibility.emory.edu/students/index.html  </a:t>
            </a:r>
            <a:r>
              <a:rPr lang="en-US" sz="2000" dirty="0">
                <a:solidFill>
                  <a:schemeClr val="accent1">
                    <a:lumMod val="60000"/>
                    <a:lumOff val="40000"/>
                  </a:schemeClr>
                </a:solidFill>
              </a:rPr>
              <a:t> . </a:t>
            </a:r>
            <a:r>
              <a:rPr lang="en-US" sz="2000" dirty="0"/>
              <a:t>It is students’ responsibility to request accommodations. For more info contact </a:t>
            </a:r>
            <a:r>
              <a:rPr lang="en-US" sz="20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accessibility@emory.edu </a:t>
            </a:r>
            <a:r>
              <a:rPr lang="en-US" sz="2000" dirty="0">
                <a:solidFill>
                  <a:schemeClr val="accent1">
                    <a:lumMod val="60000"/>
                    <a:lumOff val="40000"/>
                  </a:schemeClr>
                </a:solidFill>
              </a:rPr>
              <a:t> </a:t>
            </a:r>
            <a:r>
              <a:rPr lang="en-US" sz="2000" dirty="0"/>
              <a:t>or call </a:t>
            </a:r>
            <a:r>
              <a:rPr lang="en-US" sz="2000" b="1" dirty="0">
                <a:solidFill>
                  <a:schemeClr val="accent1">
                    <a:lumMod val="60000"/>
                    <a:lumOff val="40000"/>
                  </a:schemeClr>
                </a:solidFill>
              </a:rPr>
              <a:t>(404) 727-9877</a:t>
            </a:r>
            <a:r>
              <a:rPr lang="en-US" sz="2000" dirty="0"/>
              <a:t>.</a:t>
            </a:r>
          </a:p>
          <a:p>
            <a:pPr lvl="1">
              <a:buFont typeface="Wingdings" panose="05000000000000000000" pitchFamily="2" charset="2"/>
              <a:buChar char="v"/>
            </a:pPr>
            <a:endParaRPr lang="en-US" sz="1800" dirty="0"/>
          </a:p>
          <a:p>
            <a:pPr lvl="1">
              <a:buFont typeface="Wingdings" panose="05000000000000000000" pitchFamily="2" charset="2"/>
              <a:buChar char="v"/>
            </a:pPr>
            <a:endParaRPr lang="en-US" sz="1800" dirty="0"/>
          </a:p>
          <a:p>
            <a:pPr>
              <a:buFont typeface="Wingdings" panose="05000000000000000000" pitchFamily="2" charset="2"/>
              <a:buChar char="v"/>
            </a:pPr>
            <a:r>
              <a:rPr lang="en-US" b="1" dirty="0"/>
              <a:t>Note:</a:t>
            </a:r>
            <a:r>
              <a:rPr lang="en-US" sz="2000" dirty="0"/>
              <a:t> Accommodations are not retroactive, so </a:t>
            </a:r>
            <a:r>
              <a:rPr lang="en-US" sz="2000" b="1" dirty="0">
                <a:solidFill>
                  <a:srgbClr val="FF0000"/>
                </a:solidFill>
              </a:rPr>
              <a:t>contact me very early in the semester </a:t>
            </a:r>
            <a:r>
              <a:rPr lang="en-US" sz="2000" dirty="0"/>
              <a:t>to discuss your accommodations plan. </a:t>
            </a:r>
          </a:p>
          <a:p>
            <a:endParaRPr lang="en-US" sz="2000" dirty="0"/>
          </a:p>
        </p:txBody>
      </p:sp>
      <p:sp>
        <p:nvSpPr>
          <p:cNvPr id="6" name="Rectangle: Rounded Corners 5">
            <a:extLst>
              <a:ext uri="{FF2B5EF4-FFF2-40B4-BE49-F238E27FC236}">
                <a16:creationId xmlns:a16="http://schemas.microsoft.com/office/drawing/2014/main" id="{E3FD2D6C-F0A4-07F8-DE89-BACB419A7C0A}"/>
              </a:ext>
            </a:extLst>
          </p:cNvPr>
          <p:cNvSpPr/>
          <p:nvPr/>
        </p:nvSpPr>
        <p:spPr>
          <a:xfrm>
            <a:off x="762000" y="758952"/>
            <a:ext cx="3381375" cy="70408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solidFill>
                  <a:schemeClr val="bg1"/>
                </a:solidFill>
              </a:rPr>
              <a:t>Support Sources</a:t>
            </a:r>
          </a:p>
        </p:txBody>
      </p:sp>
    </p:spTree>
    <p:extLst>
      <p:ext uri="{BB962C8B-B14F-4D97-AF65-F5344CB8AC3E}">
        <p14:creationId xmlns:p14="http://schemas.microsoft.com/office/powerpoint/2010/main" val="225561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anim calcmode="lin" valueType="num">
                                      <p:cBhvr>
                                        <p:cTn id="14"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500"/>
                                        <p:tgtEl>
                                          <p:spTgt spid="3">
                                            <p:txEl>
                                              <p:pRg st="4" end="4"/>
                                            </p:txEl>
                                          </p:spTgt>
                                        </p:tgtEl>
                                      </p:cBhvr>
                                    </p:animEffect>
                                    <p:anim calcmode="lin" valueType="num">
                                      <p:cBhvr>
                                        <p:cTn id="20" dur="1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666C5D-17D4-720A-A7B5-93F50AC8AF4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BF8786-80A8-0DBD-0474-8911BCE9A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3B1717E5-BB2C-A4E4-2302-766D41310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6AA1D329-5A92-CB9F-C9BD-B2867F3DC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3B2AAF-875A-C49C-3C02-C8D29E08AA22}"/>
              </a:ext>
            </a:extLst>
          </p:cNvPr>
          <p:cNvSpPr>
            <a:spLocks noGrp="1"/>
          </p:cNvSpPr>
          <p:nvPr>
            <p:ph type="title"/>
          </p:nvPr>
        </p:nvSpPr>
        <p:spPr>
          <a:xfrm>
            <a:off x="1115568" y="548640"/>
            <a:ext cx="10168128" cy="1156335"/>
          </a:xfrm>
        </p:spPr>
        <p:txBody>
          <a:bodyPr>
            <a:normAutofit/>
          </a:bodyPr>
          <a:lstStyle/>
          <a:p>
            <a:pPr marL="228600" algn="l"/>
            <a:r>
              <a:rPr lang="en-US" sz="4000" b="1" dirty="0"/>
              <a:t>4. Technology and Communication Platforms</a:t>
            </a:r>
          </a:p>
        </p:txBody>
      </p:sp>
      <p:sp>
        <p:nvSpPr>
          <p:cNvPr id="14" name="Rectangle 13">
            <a:extLst>
              <a:ext uri="{FF2B5EF4-FFF2-40B4-BE49-F238E27FC236}">
                <a16:creationId xmlns:a16="http://schemas.microsoft.com/office/drawing/2014/main" id="{32AC3A25-6610-D5A0-72A5-7FF47C9FB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98C746-068C-E216-7344-4C2741A8BB1F}"/>
              </a:ext>
            </a:extLst>
          </p:cNvPr>
          <p:cNvSpPr>
            <a:spLocks noGrp="1"/>
          </p:cNvSpPr>
          <p:nvPr>
            <p:ph idx="1"/>
          </p:nvPr>
        </p:nvSpPr>
        <p:spPr>
          <a:xfrm>
            <a:off x="3076575" y="2168718"/>
            <a:ext cx="8646033" cy="1809273"/>
          </a:xfrm>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Canvas</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is a communication medium used to make announcements, distribute handouts and lectures, post reading material, collect assignments, and record &amp; distribute grades. To get to the Canvas main page go to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https://classes.emory.edu</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and use your e-mail ID and Password to log in to select our course.  For login issues contact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classes@emory.edu</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 </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There are several navigation buttons on our entry page to help us organize and classify information.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We will have a tour of our Canvas system on the first day of class. </a:t>
            </a:r>
          </a:p>
          <a:p>
            <a:endParaRPr lang="en-US" sz="2000" dirty="0"/>
          </a:p>
          <a:p>
            <a:endParaRPr lang="en-US" sz="2000" dirty="0"/>
          </a:p>
        </p:txBody>
      </p:sp>
      <p:pic>
        <p:nvPicPr>
          <p:cNvPr id="4" name="Picture 3">
            <a:extLst>
              <a:ext uri="{FF2B5EF4-FFF2-40B4-BE49-F238E27FC236}">
                <a16:creationId xmlns:a16="http://schemas.microsoft.com/office/drawing/2014/main" id="{6F145CF7-D7CE-40AC-5B12-7D8D393D08AD}"/>
              </a:ext>
            </a:extLst>
          </p:cNvPr>
          <p:cNvPicPr>
            <a:picLocks noChangeAspect="1"/>
          </p:cNvPicPr>
          <p:nvPr/>
        </p:nvPicPr>
        <p:blipFill>
          <a:blip r:embed="rId4"/>
          <a:stretch>
            <a:fillRect/>
          </a:stretch>
        </p:blipFill>
        <p:spPr>
          <a:xfrm>
            <a:off x="626850" y="2083822"/>
            <a:ext cx="2382604" cy="1894170"/>
          </a:xfrm>
          <a:prstGeom prst="rect">
            <a:avLst/>
          </a:prstGeom>
        </p:spPr>
      </p:pic>
      <p:pic>
        <p:nvPicPr>
          <p:cNvPr id="5" name="Picture 4">
            <a:extLst>
              <a:ext uri="{FF2B5EF4-FFF2-40B4-BE49-F238E27FC236}">
                <a16:creationId xmlns:a16="http://schemas.microsoft.com/office/drawing/2014/main" id="{E4AF8ABD-B4AD-2459-A522-E5C023188F8A}"/>
              </a:ext>
            </a:extLst>
          </p:cNvPr>
          <p:cNvPicPr>
            <a:picLocks noChangeAspect="1"/>
          </p:cNvPicPr>
          <p:nvPr/>
        </p:nvPicPr>
        <p:blipFill>
          <a:blip r:embed="rId5"/>
          <a:stretch>
            <a:fillRect/>
          </a:stretch>
        </p:blipFill>
        <p:spPr>
          <a:xfrm>
            <a:off x="626850" y="4192311"/>
            <a:ext cx="2372593" cy="2152433"/>
          </a:xfrm>
          <a:prstGeom prst="rect">
            <a:avLst/>
          </a:prstGeom>
        </p:spPr>
      </p:pic>
      <p:sp>
        <p:nvSpPr>
          <p:cNvPr id="7" name="TextBox 6">
            <a:extLst>
              <a:ext uri="{FF2B5EF4-FFF2-40B4-BE49-F238E27FC236}">
                <a16:creationId xmlns:a16="http://schemas.microsoft.com/office/drawing/2014/main" id="{DB5D853E-3237-99CB-98E6-0725C9A62D63}"/>
              </a:ext>
            </a:extLst>
          </p:cNvPr>
          <p:cNvSpPr txBox="1"/>
          <p:nvPr/>
        </p:nvSpPr>
        <p:spPr>
          <a:xfrm>
            <a:off x="3076575" y="4127903"/>
            <a:ext cx="8646033"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Zoom</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is an enterprise video communication system we may use for review and help sessions or in the case of emergency, You must register as an Emory user with Zoom to be able to access our Zoom sessions. To download and get to Zoom page go to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https://emory.zoom.us/</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Watch Zoom Basics for Students.  For help call Emory help (404) 727-7777 or go to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hlinkClick r:id="rId7">
                  <a:extLst>
                    <a:ext uri="{A12FA001-AC4F-418D-AE19-62706E023703}">
                      <ahyp:hlinkClr xmlns:ahyp="http://schemas.microsoft.com/office/drawing/2018/hyperlinkcolor" val="tx"/>
                    </a:ext>
                  </a:extLst>
                </a:hlinkClick>
              </a:rPr>
              <a:t>https://support.zoom.us/hc/en-us</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Zoom</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addresses for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class</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and </a:t>
            </a:r>
            <a:r>
              <a:rPr kumimoji="0" lang="en-US" sz="1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office hours </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will be provided on this syllabus's “</a:t>
            </a:r>
            <a:r>
              <a:rPr kumimoji="0" 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Instructor and Availabilities</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page.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101141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42" presetClass="entr" presetSubtype="0" fill="hold" grpId="0" nodeType="after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500"/>
                                        <p:tgtEl>
                                          <p:spTgt spid="3">
                                            <p:txEl>
                                              <p:pRg st="0" end="0"/>
                                            </p:txEl>
                                          </p:spTgt>
                                        </p:tgtEl>
                                      </p:cBhvr>
                                    </p:animEffect>
                                    <p:anim calcmode="lin" valueType="num">
                                      <p:cBhvr>
                                        <p:cTn id="16"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500"/>
                                        <p:tgtEl>
                                          <p:spTgt spid="7"/>
                                        </p:tgtEl>
                                      </p:cBhvr>
                                    </p:animEffect>
                                    <p:anim calcmode="lin" valueType="num">
                                      <p:cBhvr>
                                        <p:cTn id="22" dur="1500" fill="hold"/>
                                        <p:tgtEl>
                                          <p:spTgt spid="7"/>
                                        </p:tgtEl>
                                        <p:attrNameLst>
                                          <p:attrName>ppt_x</p:attrName>
                                        </p:attrNameLst>
                                      </p:cBhvr>
                                      <p:tavLst>
                                        <p:tav tm="0">
                                          <p:val>
                                            <p:strVal val="#ppt_x"/>
                                          </p:val>
                                        </p:tav>
                                        <p:tav tm="100000">
                                          <p:val>
                                            <p:strVal val="#ppt_x"/>
                                          </p:val>
                                        </p:tav>
                                      </p:tavLst>
                                    </p:anim>
                                    <p:anim calcmode="lin" valueType="num">
                                      <p:cBhvr>
                                        <p:cTn id="23"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7F2D1D-1271-4985-A2FF-DA3712F162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692330-15A1-090A-90B4-7DACFB84B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230EBB12-3C7C-CDE4-0633-8861587FC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EC5A1A07-D756-8F27-6FDB-64131841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BB56B7-BCAF-78F3-AC57-D3DEB85E1401}"/>
              </a:ext>
            </a:extLst>
          </p:cNvPr>
          <p:cNvSpPr>
            <a:spLocks noGrp="1"/>
          </p:cNvSpPr>
          <p:nvPr>
            <p:ph type="title"/>
          </p:nvPr>
        </p:nvSpPr>
        <p:spPr>
          <a:xfrm>
            <a:off x="1115568" y="548640"/>
            <a:ext cx="10168128" cy="1156335"/>
          </a:xfrm>
        </p:spPr>
        <p:txBody>
          <a:bodyPr>
            <a:normAutofit/>
          </a:bodyPr>
          <a:lstStyle/>
          <a:p>
            <a:pPr marL="228600"/>
            <a:r>
              <a:rPr lang="en-US" sz="4000" b="1" dirty="0"/>
              <a:t>5. Class </a:t>
            </a:r>
            <a:r>
              <a:rPr lang="en-US" sz="4000" b="1" dirty="0">
                <a:solidFill>
                  <a:schemeClr val="accent2"/>
                </a:solidFill>
              </a:rPr>
              <a:t>Expectations</a:t>
            </a:r>
            <a:r>
              <a:rPr lang="en-US" sz="4000" b="1" dirty="0"/>
              <a:t> and </a:t>
            </a:r>
            <a:r>
              <a:rPr lang="en-US" sz="4000" b="1" dirty="0">
                <a:solidFill>
                  <a:schemeClr val="accent5"/>
                </a:solidFill>
              </a:rPr>
              <a:t>Etiquette Rules</a:t>
            </a:r>
          </a:p>
        </p:txBody>
      </p:sp>
      <p:sp>
        <p:nvSpPr>
          <p:cNvPr id="14" name="Rectangle 13">
            <a:extLst>
              <a:ext uri="{FF2B5EF4-FFF2-40B4-BE49-F238E27FC236}">
                <a16:creationId xmlns:a16="http://schemas.microsoft.com/office/drawing/2014/main" id="{DCCAF5A1-2666-5B68-4DCD-75FD1277E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92BD420-E8BB-5B87-5341-F39D06E9D17C}"/>
              </a:ext>
            </a:extLst>
          </p:cNvPr>
          <p:cNvSpPr>
            <a:spLocks noGrp="1"/>
          </p:cNvSpPr>
          <p:nvPr>
            <p:ph idx="1"/>
          </p:nvPr>
        </p:nvSpPr>
        <p:spPr>
          <a:xfrm>
            <a:off x="1190624" y="2253615"/>
            <a:ext cx="10848975" cy="4232082"/>
          </a:xfrm>
        </p:spPr>
        <p:txBody>
          <a:bodyPr>
            <a:normAutofit/>
          </a:bodyPr>
          <a:lstStyle/>
          <a:p>
            <a:pPr>
              <a:buFont typeface="Wingdings" panose="05000000000000000000" pitchFamily="2" charset="2"/>
              <a:buChar char="v"/>
            </a:pPr>
            <a:r>
              <a:rPr lang="en-US" sz="2000" dirty="0"/>
              <a:t> </a:t>
            </a:r>
            <a:r>
              <a:rPr lang="en-US" sz="2000" b="1" dirty="0">
                <a:solidFill>
                  <a:schemeClr val="accent2"/>
                </a:solidFill>
              </a:rPr>
              <a:t>Before Class</a:t>
            </a:r>
          </a:p>
          <a:p>
            <a:pPr marL="800100" lvl="1" indent="-342900">
              <a:buFont typeface="+mj-lt"/>
              <a:buAutoNum type="arabicPeriod"/>
            </a:pPr>
            <a:r>
              <a:rPr lang="en-US" sz="1600" dirty="0"/>
              <a:t>Complete the reading (Textbook) and any viewing assignments</a:t>
            </a:r>
          </a:p>
          <a:p>
            <a:pPr marL="800100" lvl="1" indent="-342900">
              <a:buFont typeface="+mj-lt"/>
              <a:buAutoNum type="arabicPeriod"/>
            </a:pPr>
            <a:r>
              <a:rPr lang="en-US" sz="1600" dirty="0"/>
              <a:t>View the posted PowerPoint Lecture Slides for the coming lecture</a:t>
            </a:r>
          </a:p>
          <a:p>
            <a:pPr>
              <a:buFont typeface="Wingdings" panose="05000000000000000000" pitchFamily="2" charset="2"/>
              <a:buChar char="v"/>
            </a:pPr>
            <a:r>
              <a:rPr lang="en-US" sz="2000" dirty="0"/>
              <a:t> </a:t>
            </a:r>
            <a:r>
              <a:rPr lang="en-US" sz="2000" b="1" dirty="0">
                <a:solidFill>
                  <a:schemeClr val="accent2"/>
                </a:solidFill>
              </a:rPr>
              <a:t>During Class</a:t>
            </a:r>
          </a:p>
          <a:p>
            <a:pPr marL="800100" lvl="1" indent="-342900">
              <a:buFont typeface="+mj-lt"/>
              <a:buAutoNum type="arabicPeriod"/>
            </a:pPr>
            <a:r>
              <a:rPr lang="en-US" sz="1600" dirty="0"/>
              <a:t>Join the class on Zoom with your </a:t>
            </a:r>
            <a:r>
              <a:rPr lang="en-US" sz="1600" b="1" dirty="0"/>
              <a:t>video on</a:t>
            </a:r>
            <a:r>
              <a:rPr lang="en-US" sz="1600" dirty="0"/>
              <a:t>, </a:t>
            </a:r>
            <a:r>
              <a:rPr lang="en-US" sz="1600" b="1" dirty="0"/>
              <a:t>dressed appropriately</a:t>
            </a:r>
            <a:r>
              <a:rPr lang="en-US" sz="1600" dirty="0"/>
              <a:t>, and in a suitable learning environment</a:t>
            </a:r>
          </a:p>
          <a:p>
            <a:pPr marL="800100" lvl="1" indent="-342900">
              <a:buFont typeface="+mj-lt"/>
              <a:buAutoNum type="arabicPeriod"/>
            </a:pPr>
            <a:r>
              <a:rPr lang="en-US" sz="1600" dirty="0"/>
              <a:t>Be punctual, prepared, attentive, engaged, and comply with the </a:t>
            </a:r>
            <a:r>
              <a:rPr lang="en-US" sz="1600" b="1" dirty="0">
                <a:solidFill>
                  <a:schemeClr val="accent5"/>
                </a:solidFill>
              </a:rPr>
              <a:t>etiquette rules</a:t>
            </a:r>
          </a:p>
          <a:p>
            <a:pPr marL="800100" lvl="1" indent="-342900">
              <a:buFont typeface="+mj-lt"/>
              <a:buAutoNum type="arabicPeriod"/>
            </a:pPr>
            <a:r>
              <a:rPr lang="en-US" sz="1600" dirty="0"/>
              <a:t>Be ready to answer pop-up questions </a:t>
            </a:r>
          </a:p>
          <a:p>
            <a:pPr>
              <a:buFont typeface="Wingdings" panose="05000000000000000000" pitchFamily="2" charset="2"/>
              <a:buChar char="v"/>
            </a:pPr>
            <a:r>
              <a:rPr lang="en-US" sz="2000" dirty="0"/>
              <a:t> </a:t>
            </a:r>
            <a:r>
              <a:rPr lang="en-US" sz="2000" b="1" dirty="0">
                <a:solidFill>
                  <a:schemeClr val="accent2"/>
                </a:solidFill>
              </a:rPr>
              <a:t>After Class</a:t>
            </a:r>
          </a:p>
          <a:p>
            <a:pPr marL="800100" lvl="1" indent="-342900">
              <a:buFont typeface="+mj-lt"/>
              <a:buAutoNum type="arabicPeriod"/>
            </a:pPr>
            <a:r>
              <a:rPr lang="en-US" sz="1600" dirty="0"/>
              <a:t>Complete any reading or viewing assignments</a:t>
            </a:r>
          </a:p>
          <a:p>
            <a:pPr marL="800100" lvl="1" indent="-342900">
              <a:buFont typeface="+mj-lt"/>
              <a:buAutoNum type="arabicPeriod"/>
            </a:pPr>
            <a:r>
              <a:rPr lang="en-US" sz="1600" dirty="0"/>
              <a:t>Do the homework problems corresponding to today’s lecture</a:t>
            </a:r>
          </a:p>
          <a:p>
            <a:pPr marL="800100" lvl="1" indent="-342900">
              <a:buFont typeface="+mj-lt"/>
              <a:buAutoNum type="arabicPeriod"/>
            </a:pPr>
            <a:r>
              <a:rPr lang="en-US" sz="1600" dirty="0"/>
              <a:t>Watch any video assigned on Canvas</a:t>
            </a:r>
          </a:p>
          <a:p>
            <a:pPr marL="800100" lvl="1" indent="-342900">
              <a:buFont typeface="+mj-lt"/>
              <a:buAutoNum type="arabicPeriod"/>
            </a:pPr>
            <a:endParaRPr lang="en-US" sz="1600" dirty="0"/>
          </a:p>
          <a:p>
            <a:pPr marL="800100" lvl="1" indent="-342900">
              <a:buFont typeface="+mj-lt"/>
              <a:buAutoNum type="arabicPeriod"/>
            </a:pPr>
            <a:endParaRPr lang="en-US" sz="1600" dirty="0"/>
          </a:p>
          <a:p>
            <a:pPr marL="800100" lvl="1" indent="-342900">
              <a:buFont typeface="+mj-lt"/>
              <a:buAutoNum type="arabicPeriod"/>
            </a:pPr>
            <a:endParaRPr lang="en-US" sz="1600" dirty="0"/>
          </a:p>
          <a:p>
            <a:endParaRPr lang="en-US" sz="2000" dirty="0"/>
          </a:p>
        </p:txBody>
      </p:sp>
      <p:sp>
        <p:nvSpPr>
          <p:cNvPr id="6" name="TextBox 5">
            <a:extLst>
              <a:ext uri="{FF2B5EF4-FFF2-40B4-BE49-F238E27FC236}">
                <a16:creationId xmlns:a16="http://schemas.microsoft.com/office/drawing/2014/main" id="{F9ACEACB-00F2-5C19-D08B-CD2CF2121D53}"/>
              </a:ext>
            </a:extLst>
          </p:cNvPr>
          <p:cNvSpPr txBox="1"/>
          <p:nvPr/>
        </p:nvSpPr>
        <p:spPr>
          <a:xfrm rot="16200000">
            <a:off x="-1460523" y="4021133"/>
            <a:ext cx="435116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Expectations</a:t>
            </a:r>
          </a:p>
        </p:txBody>
      </p:sp>
    </p:spTree>
    <p:extLst>
      <p:ext uri="{BB962C8B-B14F-4D97-AF65-F5344CB8AC3E}">
        <p14:creationId xmlns:p14="http://schemas.microsoft.com/office/powerpoint/2010/main" val="67376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ED3CFB-7B97-88E9-C7FB-EFF45E715A2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344C78-FC17-4A00-3B84-57724F81F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62EE2507-9244-FB81-E0BE-59ED1C851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1D1897CB-E992-9A8E-B2A0-EC6DB6C75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BEF972-E298-A123-ED1C-9034BB3A699C}"/>
              </a:ext>
            </a:extLst>
          </p:cNvPr>
          <p:cNvSpPr>
            <a:spLocks noGrp="1"/>
          </p:cNvSpPr>
          <p:nvPr>
            <p:ph type="title"/>
          </p:nvPr>
        </p:nvSpPr>
        <p:spPr>
          <a:xfrm>
            <a:off x="1115568" y="548640"/>
            <a:ext cx="10168128" cy="1156335"/>
          </a:xfrm>
        </p:spPr>
        <p:txBody>
          <a:bodyPr>
            <a:normAutofit/>
          </a:bodyPr>
          <a:lstStyle/>
          <a:p>
            <a:pPr marL="228600"/>
            <a:r>
              <a:rPr lang="en-US" sz="4000" b="1" dirty="0"/>
              <a:t>5. Class </a:t>
            </a:r>
            <a:r>
              <a:rPr lang="en-US" sz="4000" b="1" dirty="0">
                <a:solidFill>
                  <a:schemeClr val="accent2"/>
                </a:solidFill>
              </a:rPr>
              <a:t>Expectations</a:t>
            </a:r>
            <a:r>
              <a:rPr lang="en-US" sz="4000" b="1" dirty="0"/>
              <a:t> and </a:t>
            </a:r>
            <a:r>
              <a:rPr lang="en-US" sz="4000" b="1" dirty="0">
                <a:solidFill>
                  <a:schemeClr val="accent5"/>
                </a:solidFill>
              </a:rPr>
              <a:t>Etiquette Rules</a:t>
            </a:r>
          </a:p>
        </p:txBody>
      </p:sp>
      <p:sp>
        <p:nvSpPr>
          <p:cNvPr id="14" name="Rectangle 13">
            <a:extLst>
              <a:ext uri="{FF2B5EF4-FFF2-40B4-BE49-F238E27FC236}">
                <a16:creationId xmlns:a16="http://schemas.microsoft.com/office/drawing/2014/main" id="{B9CBAD99-966B-4CEC-24C7-03CE607FA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555F98-6C08-3C32-EB1A-65698E40342E}"/>
              </a:ext>
            </a:extLst>
          </p:cNvPr>
          <p:cNvSpPr>
            <a:spLocks noGrp="1"/>
          </p:cNvSpPr>
          <p:nvPr>
            <p:ph idx="1"/>
          </p:nvPr>
        </p:nvSpPr>
        <p:spPr>
          <a:xfrm>
            <a:off x="1190624" y="2253615"/>
            <a:ext cx="10640262" cy="4232082"/>
          </a:xfrm>
        </p:spPr>
        <p:txBody>
          <a:bodyPr>
            <a:normAutofit/>
          </a:bodyPr>
          <a:lstStyle/>
          <a:p>
            <a:r>
              <a:rPr lang="en-US" sz="2000" dirty="0"/>
              <a:t> Make sure not to miss any class, there is </a:t>
            </a:r>
            <a:r>
              <a:rPr lang="en-US" sz="2000" b="1" dirty="0"/>
              <a:t>no make up </a:t>
            </a:r>
            <a:r>
              <a:rPr lang="en-US" sz="2000" dirty="0"/>
              <a:t>for any quizzes conducted in class</a:t>
            </a:r>
          </a:p>
          <a:p>
            <a:r>
              <a:rPr lang="en-US" sz="2000" dirty="0"/>
              <a:t>Please join the Zoom session </a:t>
            </a:r>
            <a:r>
              <a:rPr lang="en-US" sz="2000" b="1" dirty="0"/>
              <a:t>on time</a:t>
            </a:r>
            <a:r>
              <a:rPr lang="en-US" sz="2000" dirty="0"/>
              <a:t>, as late entry will not be allowed after the first five minutes.</a:t>
            </a:r>
          </a:p>
          <a:p>
            <a:r>
              <a:rPr lang="en-US" sz="2000" dirty="0"/>
              <a:t>Texting or other forms of communication are not allowed during the class</a:t>
            </a:r>
          </a:p>
          <a:p>
            <a:r>
              <a:rPr lang="en-US" sz="2000" dirty="0"/>
              <a:t>Ensure your device and internet connection are stable before joining the class.</a:t>
            </a:r>
          </a:p>
          <a:p>
            <a:endParaRPr lang="en-US" sz="2000" dirty="0"/>
          </a:p>
          <a:p>
            <a:pPr>
              <a:buFont typeface="Wingdings" panose="05000000000000000000" pitchFamily="2" charset="2"/>
              <a:buChar char="v"/>
            </a:pPr>
            <a:r>
              <a:rPr lang="en-US" sz="2000" b="1" dirty="0">
                <a:solidFill>
                  <a:srgbClr val="C00000"/>
                </a:solidFill>
              </a:rPr>
              <a:t> Honor Code Violations</a:t>
            </a:r>
          </a:p>
          <a:p>
            <a:pPr lvl="1"/>
            <a:r>
              <a:rPr lang="en-US" sz="1600" dirty="0"/>
              <a:t>Will be dealt with decisively (failing grade and expulsion from the School).  </a:t>
            </a:r>
          </a:p>
          <a:p>
            <a:pPr lvl="1"/>
            <a:r>
              <a:rPr lang="en-US" sz="1600" dirty="0"/>
              <a:t>For more information see: </a:t>
            </a:r>
            <a:r>
              <a:rPr lang="en-US" sz="1600" dirty="0">
                <a:hlinkClick r:id="rId2"/>
              </a:rPr>
              <a:t>http://catalog.college.emory.edu/policies/honor-code.html </a:t>
            </a:r>
            <a:r>
              <a:rPr lang="en-US" sz="1600" dirty="0"/>
              <a:t>	</a:t>
            </a:r>
          </a:p>
          <a:p>
            <a:pPr lvl="1"/>
            <a:r>
              <a:rPr lang="en-US" sz="1600" dirty="0"/>
              <a:t>Using AI without acknowledgement is a Violation. </a:t>
            </a:r>
          </a:p>
          <a:p>
            <a:pPr>
              <a:buFont typeface="Wingdings" panose="05000000000000000000" pitchFamily="2" charset="2"/>
              <a:buChar char="v"/>
            </a:pPr>
            <a:endParaRPr lang="en-US" sz="2000" dirty="0"/>
          </a:p>
          <a:p>
            <a:pPr marL="800100" lvl="1" indent="-342900">
              <a:buFont typeface="+mj-lt"/>
              <a:buAutoNum type="arabicPeriod"/>
            </a:pPr>
            <a:endParaRPr lang="en-US" sz="1600" dirty="0"/>
          </a:p>
          <a:p>
            <a:pPr marL="800100" lvl="1" indent="-342900">
              <a:buFont typeface="+mj-lt"/>
              <a:buAutoNum type="arabicPeriod"/>
            </a:pPr>
            <a:endParaRPr lang="en-US" sz="1600" dirty="0"/>
          </a:p>
          <a:p>
            <a:endParaRPr lang="en-US" sz="2000" dirty="0"/>
          </a:p>
        </p:txBody>
      </p:sp>
      <p:sp>
        <p:nvSpPr>
          <p:cNvPr id="6" name="TextBox 5">
            <a:extLst>
              <a:ext uri="{FF2B5EF4-FFF2-40B4-BE49-F238E27FC236}">
                <a16:creationId xmlns:a16="http://schemas.microsoft.com/office/drawing/2014/main" id="{D1218947-F2A6-2C1D-8D53-52A5665262FA}"/>
              </a:ext>
            </a:extLst>
          </p:cNvPr>
          <p:cNvSpPr txBox="1"/>
          <p:nvPr/>
        </p:nvSpPr>
        <p:spPr>
          <a:xfrm rot="16200000">
            <a:off x="-1460523" y="3990356"/>
            <a:ext cx="4351161"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defTabSz="457200"/>
            <a:r>
              <a:rPr lang="en-US" sz="4000" dirty="0">
                <a:solidFill>
                  <a:srgbClr val="A02B93"/>
                </a:solidFill>
                <a:latin typeface="Aptos Display" panose="02110004020202020204"/>
                <a:ea typeface="+mj-ea"/>
                <a:cs typeface="+mj-cs"/>
              </a:rPr>
              <a:t>Etiquette Rules</a:t>
            </a:r>
            <a:endParaRPr kumimoji="0" lang="en-US" sz="3600" b="1" i="0" u="none" strike="noStrike" kern="0" cap="none" spc="0" normalizeH="0" baseline="0" noProof="0" dirty="0">
              <a:ln>
                <a:noFill/>
              </a:ln>
              <a:solidFill>
                <a:srgbClr val="E97132"/>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124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BDC1483-5229-4BF1-A022-886F33FC44EB}">
  <we:reference id="4b785c87-866c-4bad-85d8-5d1ae467ac9a" version="3.15.0.0" store="EXCatalog" storeType="EXCatalog"/>
  <we:alternateReferences>
    <we:reference id="WA104381909" version="3.15.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7835</TotalTime>
  <Words>2056</Words>
  <Application>Microsoft Office PowerPoint</Application>
  <PresentationFormat>Widescreen</PresentationFormat>
  <Paragraphs>213</Paragraphs>
  <Slides>19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Aptos Display</vt:lpstr>
      <vt:lpstr>Arial</vt:lpstr>
      <vt:lpstr>Calibri</vt:lpstr>
      <vt:lpstr>Cambria Math</vt:lpstr>
      <vt:lpstr>Times New Roman</vt:lpstr>
      <vt:lpstr>Wingdings</vt:lpstr>
      <vt:lpstr>Office Theme</vt:lpstr>
      <vt:lpstr>Economics 112 Syllabus Shabnam Shahrezaei</vt:lpstr>
      <vt:lpstr>1. Instructor and Availabilities</vt:lpstr>
      <vt:lpstr>2. Textbook and Reading References</vt:lpstr>
      <vt:lpstr>3. Assignments, Exams, Grading</vt:lpstr>
      <vt:lpstr>PowerPoint Presentation</vt:lpstr>
      <vt:lpstr>PowerPoint Presentation</vt:lpstr>
      <vt:lpstr>4. Technology and Communication Platforms</vt:lpstr>
      <vt:lpstr>5. Class Expectations and Etiquette Rules</vt:lpstr>
      <vt:lpstr>5. Class Expectations and Etiquette Rules</vt:lpstr>
      <vt:lpstr>6. Important Dates and Deadlines</vt:lpstr>
      <vt:lpstr>7. Weekly Topical Coverage, Objectives, Tasks</vt:lpstr>
      <vt:lpstr>I. The Data of Macroeconomics (July 1 and 3)</vt:lpstr>
      <vt:lpstr>II. The Real Economy in the Long Run (July 8, 10) </vt:lpstr>
      <vt:lpstr>II. The Real Economy in the Long Run (July 15, 17) </vt:lpstr>
      <vt:lpstr>III. Money and Prices in the Long Run (July 22, 24)</vt:lpstr>
      <vt:lpstr>IV. Short-Run Economic Fluctuations (July 29, 31, and August 5)</vt:lpstr>
      <vt:lpstr>8. Important Policies</vt:lpstr>
      <vt:lpstr>9. Bi-Weekly Self-Assessment Report</vt:lpstr>
      <vt:lpstr>9. Bi-Weekly Self-Assessment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Shahrezaei, Shabnam</dc:creator>
  <cp:lastModifiedBy>Shahrezaei, Shabnam</cp:lastModifiedBy>
  <cp:revision>59</cp:revision>
  <dcterms:created xsi:type="dcterms:W3CDTF">2025-02-25T21:39:20Z</dcterms:created>
  <dcterms:modified xsi:type="dcterms:W3CDTF">2025-06-17T22:47:37Z</dcterms:modified>
</cp:coreProperties>
</file>